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3.xml" ContentType="application/vnd.openxmlformats-officedocument.presentationml.tags+xml"/>
  <Override PartName="/ppt/tags/tag124.xml" ContentType="application/vnd.openxmlformats-officedocument.presentationml.tags+xml"/>
  <Override PartName="/ppt/notesSlides/notesSlide1.xml" ContentType="application/vnd.openxmlformats-officedocument.presentationml.notesSlide+xml"/>
  <Override PartName="/ppt/tags/tag125.xml" ContentType="application/vnd.openxmlformats-officedocument.presentationml.tags+xml"/>
  <Override PartName="/ppt/notesSlides/notesSlide2.xml" ContentType="application/vnd.openxmlformats-officedocument.presentationml.notesSlide+xml"/>
  <Override PartName="/ppt/tags/tag126.xml" ContentType="application/vnd.openxmlformats-officedocument.presentationml.tags+xml"/>
  <Override PartName="/ppt/notesSlides/notesSlide3.xml" ContentType="application/vnd.openxmlformats-officedocument.presentationml.notesSlide+xml"/>
  <Override PartName="/ppt/tags/tag127.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28.xml" ContentType="application/vnd.openxmlformats-officedocument.presentationml.tags+xml"/>
  <Override PartName="/ppt/notesSlides/notesSlide5.xml" ContentType="application/vnd.openxmlformats-officedocument.presentationml.notesSlide+xml"/>
  <Override PartName="/ppt/tags/tag129.xml" ContentType="application/vnd.openxmlformats-officedocument.presentationml.tags+xml"/>
  <Override PartName="/ppt/notesSlides/notesSlide6.xml" ContentType="application/vnd.openxmlformats-officedocument.presentationml.notesSlide+xml"/>
  <Override PartName="/ppt/tags/tag130.xml" ContentType="application/vnd.openxmlformats-officedocument.presentationml.tags+xml"/>
  <Override PartName="/ppt/notesSlides/notesSlide7.xml" ContentType="application/vnd.openxmlformats-officedocument.presentationml.notesSlide+xml"/>
  <Override PartName="/ppt/tags/tag131.xml" ContentType="application/vnd.openxmlformats-officedocument.presentationml.tags+xml"/>
  <Override PartName="/ppt/notesSlides/notesSlide8.xml" ContentType="application/vnd.openxmlformats-officedocument.presentationml.notesSlide+xml"/>
  <Override PartName="/ppt/tags/tag132.xml" ContentType="application/vnd.openxmlformats-officedocument.presentationml.tags+xml"/>
  <Override PartName="/ppt/notesSlides/notesSlide9.xml" ContentType="application/vnd.openxmlformats-officedocument.presentationml.notesSlide+xml"/>
  <Override PartName="/ppt/tags/tag133.xml" ContentType="application/vnd.openxmlformats-officedocument.presentationml.tags+xml"/>
  <Override PartName="/ppt/notesSlides/notesSlide10.xml" ContentType="application/vnd.openxmlformats-officedocument.presentationml.notesSlide+xml"/>
  <Override PartName="/ppt/tags/tag134.xml" ContentType="application/vnd.openxmlformats-officedocument.presentationml.tags+xml"/>
  <Override PartName="/ppt/notesSlides/notesSlide11.xml" ContentType="application/vnd.openxmlformats-officedocument.presentationml.notesSlide+xml"/>
  <Override PartName="/ppt/tags/tag135.xml" ContentType="application/vnd.openxmlformats-officedocument.presentationml.tags+xml"/>
  <Override PartName="/ppt/notesSlides/notesSlide12.xml" ContentType="application/vnd.openxmlformats-officedocument.presentationml.notesSlide+xml"/>
  <Override PartName="/ppt/tags/tag136.xml" ContentType="application/vnd.openxmlformats-officedocument.presentationml.tags+xml"/>
  <Override PartName="/ppt/notesSlides/notesSlide13.xml" ContentType="application/vnd.openxmlformats-officedocument.presentationml.notesSlide+xml"/>
  <Override PartName="/ppt/tags/tag137.xml" ContentType="application/vnd.openxmlformats-officedocument.presentationml.tags+xml"/>
  <Override PartName="/ppt/notesSlides/notesSlide14.xml" ContentType="application/vnd.openxmlformats-officedocument.presentationml.notesSlide+xml"/>
  <Override PartName="/ppt/tags/tag138.xml" ContentType="application/vnd.openxmlformats-officedocument.presentationml.tags+xml"/>
  <Override PartName="/ppt/notesSlides/notesSlide15.xml" ContentType="application/vnd.openxmlformats-officedocument.presentationml.notesSlide+xml"/>
  <Override PartName="/ppt/tags/tag139.xml" ContentType="application/vnd.openxmlformats-officedocument.presentationml.tags+xml"/>
  <Override PartName="/ppt/notesSlides/notesSlide16.xml" ContentType="application/vnd.openxmlformats-officedocument.presentationml.notesSlide+xml"/>
  <Override PartName="/ppt/tags/tag140.xml" ContentType="application/vnd.openxmlformats-officedocument.presentationml.tags+xml"/>
  <Override PartName="/ppt/notesSlides/notesSlide17.xml" ContentType="application/vnd.openxmlformats-officedocument.presentationml.notesSlide+xml"/>
  <Override PartName="/ppt/tags/tag141.xml" ContentType="application/vnd.openxmlformats-officedocument.presentationml.tags+xml"/>
  <Override PartName="/ppt/notesSlides/notesSlide18.xml" ContentType="application/vnd.openxmlformats-officedocument.presentationml.notesSlide+xml"/>
  <Override PartName="/ppt/tags/tag142.xml" ContentType="application/vnd.openxmlformats-officedocument.presentationml.tags+xml"/>
  <Override PartName="/ppt/notesSlides/notesSlide19.xml" ContentType="application/vnd.openxmlformats-officedocument.presentationml.notesSlide+xml"/>
  <Override PartName="/ppt/tags/tag143.xml" ContentType="application/vnd.openxmlformats-officedocument.presentationml.tags+xml"/>
  <Override PartName="/ppt/notesSlides/notesSlide20.xml" ContentType="application/vnd.openxmlformats-officedocument.presentationml.notesSlide+xml"/>
  <Override PartName="/ppt/tags/tag144.xml" ContentType="application/vnd.openxmlformats-officedocument.presentationml.tags+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tags/tag145.xml" ContentType="application/vnd.openxmlformats-officedocument.presentationml.tags+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46.xml" ContentType="application/vnd.openxmlformats-officedocument.presentationml.tags+xml"/>
  <Override PartName="/ppt/notesSlides/notesSlide23.xml" ContentType="application/vnd.openxmlformats-officedocument.presentationml.notesSlide+xml"/>
  <Override PartName="/ppt/tags/tag147.xml" ContentType="application/vnd.openxmlformats-officedocument.presentationml.tags+xml"/>
  <Override PartName="/ppt/notesSlides/notesSlide24.xml" ContentType="application/vnd.openxmlformats-officedocument.presentationml.notesSlide+xml"/>
  <Override PartName="/ppt/tags/tag148.xml" ContentType="application/vnd.openxmlformats-officedocument.presentationml.tags+xml"/>
  <Override PartName="/ppt/notesSlides/notesSlide25.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3">
  <p:sldMasterIdLst>
    <p:sldMasterId id="2147483648" r:id="rId1"/>
    <p:sldMasterId id="2147483652" r:id="rId2"/>
  </p:sldMasterIdLst>
  <p:notesMasterIdLst>
    <p:notesMasterId r:id="rId29"/>
  </p:notesMasterIdLst>
  <p:handoutMasterIdLst>
    <p:handoutMasterId r:id="rId30"/>
  </p:handoutMasterIdLst>
  <p:sldIdLst>
    <p:sldId id="1111" r:id="rId3"/>
    <p:sldId id="1103" r:id="rId4"/>
    <p:sldId id="1118" r:id="rId5"/>
    <p:sldId id="1119" r:id="rId6"/>
    <p:sldId id="1120" r:id="rId7"/>
    <p:sldId id="1140" r:id="rId8"/>
    <p:sldId id="1121" r:id="rId9"/>
    <p:sldId id="1122" r:id="rId10"/>
    <p:sldId id="1139" r:id="rId11"/>
    <p:sldId id="1123" r:id="rId12"/>
    <p:sldId id="1126" r:id="rId13"/>
    <p:sldId id="1127" r:id="rId14"/>
    <p:sldId id="1125" r:id="rId15"/>
    <p:sldId id="1128" r:id="rId16"/>
    <p:sldId id="1141" r:id="rId17"/>
    <p:sldId id="1124" r:id="rId18"/>
    <p:sldId id="1129" r:id="rId19"/>
    <p:sldId id="1130" r:id="rId20"/>
    <p:sldId id="1115" r:id="rId21"/>
    <p:sldId id="1142" r:id="rId22"/>
    <p:sldId id="1133" r:id="rId23"/>
    <p:sldId id="1131" r:id="rId24"/>
    <p:sldId id="1132" r:id="rId25"/>
    <p:sldId id="1134" r:id="rId26"/>
    <p:sldId id="1135" r:id="rId27"/>
    <p:sldId id="1110" r:id="rId28"/>
  </p:sldIdLst>
  <p:sldSz cx="12192000" cy="6858000"/>
  <p:notesSz cx="6858000" cy="9144000"/>
  <p:embeddedFontLst>
    <p:embeddedFont>
      <p:font typeface="等线" panose="02010600030101010101" pitchFamily="2" charset="-122"/>
      <p:regular r:id="rId31"/>
      <p:bold r:id="rId32"/>
    </p:embeddedFont>
    <p:embeddedFont>
      <p:font typeface="华光粗黑_CNKI" panose="02000500000000000000" pitchFamily="2" charset="-122"/>
      <p:regular r:id="rId33"/>
    </p:embeddedFont>
    <p:embeddedFont>
      <p:font typeface="华文隶书" panose="02010800040101010101" pitchFamily="2" charset="-122"/>
      <p:regular r:id="rId34"/>
    </p:embeddedFont>
    <p:embeddedFont>
      <p:font typeface="微软雅黑" panose="020B0503020204020204" pitchFamily="34" charset="-122"/>
      <p:regular r:id="rId35"/>
      <p:bold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Ricky" initials="LR"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027"/>
    <a:srgbClr val="7AA770"/>
    <a:srgbClr val="406328"/>
    <a:srgbClr val="D99E09"/>
    <a:srgbClr val="DD7105"/>
    <a:srgbClr val="81BC59"/>
    <a:srgbClr val="595959"/>
    <a:srgbClr val="B9B9B9"/>
    <a:srgbClr val="FFFFFF"/>
    <a:srgbClr val="D4F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88350" autoAdjust="0"/>
  </p:normalViewPr>
  <p:slideViewPr>
    <p:cSldViewPr snapToGrid="0">
      <p:cViewPr varScale="1">
        <p:scale>
          <a:sx n="76" d="100"/>
          <a:sy n="76" d="100"/>
        </p:scale>
        <p:origin x="597" y="75"/>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50" d="100"/>
          <a:sy n="50" d="100"/>
        </p:scale>
        <p:origin x="2640"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font" Target="fonts/font5.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u\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u\Desktop\&#26032;&#24314;%20Microsoft%20Excel%20&#24037;&#20316;&#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u\Desktop\&#26032;&#24314;%20Microsoft%20Excel%20&#24037;&#20316;&#34920;(&#24050;&#33258;&#21160;&#36824;&#21407;).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u\Desktop\&#20848;&#22823;\&#26657;&#21019;&#21450;&#31454;&#36187;\2022&#31454;&#36187;\&#31454;&#36187;&#22270;.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世界主要经济体累计碳排放（单位：百万吨）</a:t>
            </a:r>
          </a:p>
        </c:rich>
      </c:tx>
      <c:layout>
        <c:manualLayout>
          <c:xMode val="edge"/>
          <c:yMode val="edge"/>
          <c:x val="0.13333333333333333"/>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bg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Sheet1!$A$1:$G$1</c:f>
              <c:strCache>
                <c:ptCount val="7"/>
                <c:pt idx="0">
                  <c:v>美国</c:v>
                </c:pt>
                <c:pt idx="1">
                  <c:v>中国</c:v>
                </c:pt>
                <c:pt idx="2">
                  <c:v>欧盟</c:v>
                </c:pt>
                <c:pt idx="3">
                  <c:v>俄罗斯</c:v>
                </c:pt>
                <c:pt idx="4">
                  <c:v>英国</c:v>
                </c:pt>
                <c:pt idx="5">
                  <c:v>印度</c:v>
                </c:pt>
                <c:pt idx="6">
                  <c:v>巴西</c:v>
                </c:pt>
              </c:strCache>
            </c:strRef>
          </c:cat>
          <c:val>
            <c:numRef>
              <c:f>Sheet1!$A$2:$G$2</c:f>
              <c:numCache>
                <c:formatCode>General</c:formatCode>
                <c:ptCount val="7"/>
                <c:pt idx="0">
                  <c:v>421907</c:v>
                </c:pt>
                <c:pt idx="1">
                  <c:v>249353</c:v>
                </c:pt>
                <c:pt idx="2">
                  <c:v>244053</c:v>
                </c:pt>
                <c:pt idx="3">
                  <c:v>117548</c:v>
                </c:pt>
                <c:pt idx="4">
                  <c:v>78509</c:v>
                </c:pt>
                <c:pt idx="5">
                  <c:v>57105</c:v>
                </c:pt>
                <c:pt idx="6">
                  <c:v>16672</c:v>
                </c:pt>
              </c:numCache>
            </c:numRef>
          </c:val>
          <c:extLst>
            <c:ext xmlns:c16="http://schemas.microsoft.com/office/drawing/2014/chart" uri="{C3380CC4-5D6E-409C-BE32-E72D297353CC}">
              <c16:uniqueId val="{00000000-C3EF-4480-8331-13098E0D2A87}"/>
            </c:ext>
          </c:extLst>
        </c:ser>
        <c:dLbls>
          <c:dLblPos val="outEnd"/>
          <c:showLegendKey val="0"/>
          <c:showVal val="1"/>
          <c:showCatName val="0"/>
          <c:showSerName val="0"/>
          <c:showPercent val="0"/>
          <c:showBubbleSize val="0"/>
        </c:dLbls>
        <c:gapWidth val="219"/>
        <c:overlap val="-27"/>
        <c:axId val="217762639"/>
        <c:axId val="117723935"/>
      </c:barChart>
      <c:catAx>
        <c:axId val="217762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7723935"/>
        <c:crosses val="autoZero"/>
        <c:auto val="1"/>
        <c:lblAlgn val="ctr"/>
        <c:lblOffset val="100"/>
        <c:noMultiLvlLbl val="0"/>
      </c:catAx>
      <c:valAx>
        <c:axId val="117723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77626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400" b="0" i="0" u="none" strike="noStrike" baseline="0">
                <a:effectLst/>
              </a:rPr>
              <a:t>全球碳排放总量（百万吨</a:t>
            </a:r>
            <a:r>
              <a:rPr lang="en-US" altLang="zh-CN" sz="1400" b="0" i="0" u="none" strike="noStrike" baseline="0">
                <a:effectLst/>
              </a:rPr>
              <a:t>/</a:t>
            </a:r>
            <a:r>
              <a:rPr lang="zh-CN" altLang="en-US" sz="1400" b="0" i="0" u="none" strike="noStrike" baseline="0">
                <a:effectLst/>
              </a:rPr>
              <a:t>年）</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barChart>
        <c:barDir val="col"/>
        <c:grouping val="clustered"/>
        <c:varyColors val="0"/>
        <c:ser>
          <c:idx val="0"/>
          <c:order val="0"/>
          <c:spPr>
            <a:solidFill>
              <a:schemeClr val="bg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Sheet1!$A$20:$G$20</c:f>
              <c:numCache>
                <c:formatCode>General</c:formatCode>
                <c:ptCount val="7"/>
                <c:pt idx="0">
                  <c:v>2000</c:v>
                </c:pt>
                <c:pt idx="1">
                  <c:v>2001</c:v>
                </c:pt>
                <c:pt idx="2">
                  <c:v>2008</c:v>
                </c:pt>
                <c:pt idx="3">
                  <c:v>2010</c:v>
                </c:pt>
                <c:pt idx="4">
                  <c:v>2019</c:v>
                </c:pt>
                <c:pt idx="5">
                  <c:v>2020</c:v>
                </c:pt>
                <c:pt idx="6">
                  <c:v>2021</c:v>
                </c:pt>
              </c:numCache>
            </c:numRef>
          </c:cat>
          <c:val>
            <c:numRef>
              <c:f>Sheet1!$A$21:$G$21</c:f>
              <c:numCache>
                <c:formatCode>General</c:formatCode>
                <c:ptCount val="7"/>
                <c:pt idx="0">
                  <c:v>23641.1</c:v>
                </c:pt>
                <c:pt idx="1">
                  <c:v>23966.400000000001</c:v>
                </c:pt>
                <c:pt idx="2">
                  <c:v>31329.1</c:v>
                </c:pt>
                <c:pt idx="3">
                  <c:v>31028.799999999999</c:v>
                </c:pt>
                <c:pt idx="4">
                  <c:v>34095.800000000003</c:v>
                </c:pt>
                <c:pt idx="5">
                  <c:v>32078.5</c:v>
                </c:pt>
                <c:pt idx="6">
                  <c:v>33884.1</c:v>
                </c:pt>
              </c:numCache>
            </c:numRef>
          </c:val>
          <c:extLst>
            <c:ext xmlns:c16="http://schemas.microsoft.com/office/drawing/2014/chart" uri="{C3380CC4-5D6E-409C-BE32-E72D297353CC}">
              <c16:uniqueId val="{00000000-AE41-401D-8D1C-C3375DF48688}"/>
            </c:ext>
          </c:extLst>
        </c:ser>
        <c:dLbls>
          <c:dLblPos val="outEnd"/>
          <c:showLegendKey val="0"/>
          <c:showVal val="1"/>
          <c:showCatName val="0"/>
          <c:showSerName val="0"/>
          <c:showPercent val="0"/>
          <c:showBubbleSize val="0"/>
        </c:dLbls>
        <c:gapWidth val="219"/>
        <c:overlap val="-27"/>
        <c:axId val="217765519"/>
        <c:axId val="215461183"/>
      </c:barChart>
      <c:catAx>
        <c:axId val="217765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5461183"/>
        <c:crosses val="autoZero"/>
        <c:auto val="1"/>
        <c:lblAlgn val="ctr"/>
        <c:lblOffset val="100"/>
        <c:noMultiLvlLbl val="0"/>
      </c:catAx>
      <c:valAx>
        <c:axId val="2154611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77655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1" i="0" u="none" strike="noStrike" kern="1200" spc="0" baseline="0">
                <a:solidFill>
                  <a:srgbClr val="595959"/>
                </a:solidFill>
                <a:latin typeface="+mn-lt"/>
                <a:ea typeface="+mn-ea"/>
                <a:cs typeface="+mn-cs"/>
              </a:defRPr>
            </a:pPr>
            <a:r>
              <a:rPr lang="zh-CN"/>
              <a:t>预计利润表</a:t>
            </a:r>
          </a:p>
        </c:rich>
      </c:tx>
      <c:overlay val="0"/>
      <c:spPr>
        <a:noFill/>
        <a:ln>
          <a:noFill/>
        </a:ln>
        <a:effectLst/>
      </c:spPr>
      <c:txPr>
        <a:bodyPr rot="0" spcFirstLastPara="1" vertOverflow="ellipsis" vert="horz" wrap="square" anchor="ctr" anchorCtr="1"/>
        <a:lstStyle/>
        <a:p>
          <a:pPr>
            <a:defRPr sz="1920" b="1" i="0" u="none" strike="noStrike" kern="1200" spc="0" baseline="0">
              <a:solidFill>
                <a:srgbClr val="595959"/>
              </a:solidFill>
              <a:latin typeface="+mn-lt"/>
              <a:ea typeface="+mn-ea"/>
              <a:cs typeface="+mn-cs"/>
            </a:defRPr>
          </a:pPr>
          <a:endParaRPr lang="zh-CN"/>
        </a:p>
      </c:txPr>
    </c:title>
    <c:autoTitleDeleted val="0"/>
    <c:plotArea>
      <c:layout>
        <c:manualLayout>
          <c:layoutTarget val="inner"/>
          <c:xMode val="edge"/>
          <c:yMode val="edge"/>
          <c:x val="0.11291426071741034"/>
          <c:y val="0.27493073782443861"/>
          <c:w val="0.86486351706036746"/>
          <c:h val="0.58121099445902591"/>
        </c:manualLayout>
      </c:layout>
      <c:barChart>
        <c:barDir val="col"/>
        <c:grouping val="clustered"/>
        <c:varyColors val="0"/>
        <c:ser>
          <c:idx val="0"/>
          <c:order val="0"/>
          <c:tx>
            <c:strRef>
              <c:f>Sheet1!$A$76</c:f>
              <c:strCache>
                <c:ptCount val="1"/>
                <c:pt idx="0">
                  <c:v>销售额</c:v>
                </c:pt>
              </c:strCache>
            </c:strRef>
          </c:tx>
          <c:spPr>
            <a:solidFill>
              <a:schemeClr val="accent1"/>
            </a:solidFill>
            <a:ln>
              <a:noFill/>
            </a:ln>
            <a:effectLst/>
          </c:spPr>
          <c:invertIfNegative val="0"/>
          <c:dLbls>
            <c:dLbl>
              <c:idx val="0"/>
              <c:tx>
                <c:rich>
                  <a:bodyPr/>
                  <a:lstStyle/>
                  <a:p>
                    <a:r>
                      <a:rPr lang="en-US" altLang="zh-CN"/>
                      <a:t>33.6</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0B9-449F-9121-127C6C26C308}"/>
                </c:ext>
              </c:extLst>
            </c:dLbl>
            <c:dLbl>
              <c:idx val="1"/>
              <c:tx>
                <c:rich>
                  <a:bodyPr/>
                  <a:lstStyle/>
                  <a:p>
                    <a:r>
                      <a:rPr lang="en-US" altLang="zh-CN"/>
                      <a:t>56.5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80B9-449F-9121-127C6C26C308}"/>
                </c:ext>
              </c:extLst>
            </c:dLbl>
            <c:dLbl>
              <c:idx val="2"/>
              <c:tx>
                <c:rich>
                  <a:bodyPr/>
                  <a:lstStyle/>
                  <a:p>
                    <a:r>
                      <a:rPr lang="en-US" altLang="zh-CN"/>
                      <a:t>94.4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0B9-449F-9121-127C6C26C308}"/>
                </c:ext>
              </c:extLst>
            </c:dLbl>
            <c:dLbl>
              <c:idx val="3"/>
              <c:tx>
                <c:rich>
                  <a:bodyPr/>
                  <a:lstStyle/>
                  <a:p>
                    <a:r>
                      <a:rPr lang="en-US" altLang="zh-CN"/>
                      <a:t>147.6</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80B9-449F-9121-127C6C26C308}"/>
                </c:ext>
              </c:extLst>
            </c:dLbl>
            <c:dLbl>
              <c:idx val="4"/>
              <c:tx>
                <c:rich>
                  <a:bodyPr/>
                  <a:lstStyle/>
                  <a:p>
                    <a:r>
                      <a:rPr lang="en-US" altLang="zh-CN"/>
                      <a:t>216.2</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0B9-449F-9121-127C6C26C308}"/>
                </c:ext>
              </c:extLst>
            </c:dLbl>
            <c:spPr>
              <a:noFill/>
              <a:ln>
                <a:noFill/>
              </a:ln>
              <a:effectLst/>
            </c:spPr>
            <c:txPr>
              <a:bodyPr rot="0" spcFirstLastPara="1" vertOverflow="ellipsis" vert="horz" wrap="square" anchor="ctr" anchorCtr="1"/>
              <a:lstStyle/>
              <a:p>
                <a:pPr>
                  <a:defRPr sz="1600" b="1" i="0" u="none" strike="noStrike" kern="1200" baseline="0">
                    <a:solidFill>
                      <a:srgbClr val="595959"/>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Sheet1!$B$80:$F$80</c:f>
              <c:numCache>
                <c:formatCode>General</c:formatCode>
                <c:ptCount val="5"/>
                <c:pt idx="0">
                  <c:v>2023</c:v>
                </c:pt>
                <c:pt idx="1">
                  <c:v>2024</c:v>
                </c:pt>
                <c:pt idx="2">
                  <c:v>2025</c:v>
                </c:pt>
                <c:pt idx="3">
                  <c:v>2026</c:v>
                </c:pt>
                <c:pt idx="4">
                  <c:v>2027</c:v>
                </c:pt>
              </c:numCache>
            </c:numRef>
          </c:cat>
          <c:val>
            <c:numRef>
              <c:f>Sheet1!$B$84:$F$84</c:f>
              <c:numCache>
                <c:formatCode>General</c:formatCode>
                <c:ptCount val="5"/>
                <c:pt idx="0">
                  <c:v>3360</c:v>
                </c:pt>
                <c:pt idx="1">
                  <c:v>5640.6</c:v>
                </c:pt>
                <c:pt idx="2">
                  <c:v>9441.6</c:v>
                </c:pt>
                <c:pt idx="3">
                  <c:v>14763</c:v>
                </c:pt>
                <c:pt idx="4">
                  <c:v>21604.799999999999</c:v>
                </c:pt>
              </c:numCache>
            </c:numRef>
          </c:val>
          <c:extLst>
            <c:ext xmlns:c16="http://schemas.microsoft.com/office/drawing/2014/chart" uri="{C3380CC4-5D6E-409C-BE32-E72D297353CC}">
              <c16:uniqueId val="{00000000-80B9-449F-9121-127C6C26C308}"/>
            </c:ext>
          </c:extLst>
        </c:ser>
        <c:ser>
          <c:idx val="1"/>
          <c:order val="1"/>
          <c:tx>
            <c:v>净利润</c:v>
          </c:tx>
          <c:spPr>
            <a:solidFill>
              <a:srgbClr val="FB9D05"/>
            </a:solidFill>
            <a:ln>
              <a:noFill/>
            </a:ln>
            <a:effectLst/>
          </c:spPr>
          <c:invertIfNegative val="0"/>
          <c:dLbls>
            <c:dLbl>
              <c:idx val="0"/>
              <c:layout>
                <c:manualLayout>
                  <c:x val="-8.9112714923555411E-5"/>
                  <c:y val="5.4296011594548886E-3"/>
                </c:manualLayout>
              </c:layout>
              <c:tx>
                <c:rich>
                  <a:bodyPr/>
                  <a:lstStyle/>
                  <a:p>
                    <a:r>
                      <a:rPr lang="en-US" altLang="zh-CN"/>
                      <a:t>10.4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0B9-449F-9121-127C6C26C308}"/>
                </c:ext>
              </c:extLst>
            </c:dLbl>
            <c:dLbl>
              <c:idx val="1"/>
              <c:layout>
                <c:manualLayout>
                  <c:x val="-3.4534829193325409E-4"/>
                  <c:y val="2.7148005797274937E-3"/>
                </c:manualLayout>
              </c:layout>
              <c:tx>
                <c:rich>
                  <a:bodyPr/>
                  <a:lstStyle/>
                  <a:p>
                    <a:r>
                      <a:rPr lang="en-US" altLang="zh-CN"/>
                      <a:t>18.1</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0B9-449F-9121-127C6C26C308}"/>
                </c:ext>
              </c:extLst>
            </c:dLbl>
            <c:dLbl>
              <c:idx val="2"/>
              <c:layout>
                <c:manualLayout>
                  <c:x val="1.8243271868284589E-3"/>
                  <c:y val="2.7148005797273944E-3"/>
                </c:manualLayout>
              </c:layout>
              <c:tx>
                <c:rich>
                  <a:bodyPr/>
                  <a:lstStyle/>
                  <a:p>
                    <a:r>
                      <a:rPr lang="en-US" altLang="zh-CN"/>
                      <a:t>30.2</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0B9-449F-9121-127C6C26C308}"/>
                </c:ext>
              </c:extLst>
            </c:dLbl>
            <c:dLbl>
              <c:idx val="3"/>
              <c:layout>
                <c:manualLayout>
                  <c:x val="2.45308312950211E-3"/>
                  <c:y val="1.914896345921073E-3"/>
                </c:manualLayout>
              </c:layout>
              <c:tx>
                <c:rich>
                  <a:bodyPr/>
                  <a:lstStyle/>
                  <a:p>
                    <a:r>
                      <a:rPr lang="en-US" altLang="zh-CN"/>
                      <a:t>51.7</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0B9-449F-9121-127C6C26C308}"/>
                </c:ext>
              </c:extLst>
            </c:dLbl>
            <c:dLbl>
              <c:idx val="4"/>
              <c:layout>
                <c:manualLayout>
                  <c:x val="2.4530831295022006E-3"/>
                  <c:y val="-5.4296011594549875E-3"/>
                </c:manualLayout>
              </c:layout>
              <c:tx>
                <c:rich>
                  <a:bodyPr/>
                  <a:lstStyle/>
                  <a:p>
                    <a:r>
                      <a:rPr lang="en-US" altLang="zh-CN"/>
                      <a:t>86.4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0B9-449F-9121-127C6C26C308}"/>
                </c:ext>
              </c:extLst>
            </c:dLbl>
            <c:spPr>
              <a:noFill/>
              <a:ln>
                <a:noFill/>
              </a:ln>
              <a:effectLst/>
            </c:spPr>
            <c:txPr>
              <a:bodyPr rot="0" spcFirstLastPara="1" vertOverflow="ellipsis" vert="horz" wrap="square" anchor="ctr" anchorCtr="1"/>
              <a:lstStyle/>
              <a:p>
                <a:pPr>
                  <a:defRPr sz="1600" b="1" i="0" u="none" strike="noStrike" kern="1200" baseline="0">
                    <a:solidFill>
                      <a:srgbClr val="595959"/>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Sheet1!$B$80:$F$80</c:f>
              <c:numCache>
                <c:formatCode>General</c:formatCode>
                <c:ptCount val="5"/>
                <c:pt idx="0">
                  <c:v>2023</c:v>
                </c:pt>
                <c:pt idx="1">
                  <c:v>2024</c:v>
                </c:pt>
                <c:pt idx="2">
                  <c:v>2025</c:v>
                </c:pt>
                <c:pt idx="3">
                  <c:v>2026</c:v>
                </c:pt>
                <c:pt idx="4">
                  <c:v>2027</c:v>
                </c:pt>
              </c:numCache>
            </c:numRef>
          </c:cat>
          <c:val>
            <c:numRef>
              <c:f>Sheet1!$B$85:$F$85</c:f>
              <c:numCache>
                <c:formatCode>0.00_ </c:formatCode>
                <c:ptCount val="5"/>
                <c:pt idx="0" formatCode="General">
                  <c:v>1041.5999999999999</c:v>
                </c:pt>
                <c:pt idx="1">
                  <c:v>1804.9920000000002</c:v>
                </c:pt>
                <c:pt idx="2">
                  <c:v>3021.3120000000004</c:v>
                </c:pt>
                <c:pt idx="3" formatCode="General">
                  <c:v>5167.0499999999993</c:v>
                </c:pt>
                <c:pt idx="4" formatCode="General">
                  <c:v>8641.92</c:v>
                </c:pt>
              </c:numCache>
            </c:numRef>
          </c:val>
          <c:extLst>
            <c:ext xmlns:c16="http://schemas.microsoft.com/office/drawing/2014/chart" uri="{C3380CC4-5D6E-409C-BE32-E72D297353CC}">
              <c16:uniqueId val="{00000006-80B9-449F-9121-127C6C26C308}"/>
            </c:ext>
          </c:extLst>
        </c:ser>
        <c:dLbls>
          <c:dLblPos val="outEnd"/>
          <c:showLegendKey val="0"/>
          <c:showVal val="1"/>
          <c:showCatName val="0"/>
          <c:showSerName val="0"/>
          <c:showPercent val="0"/>
          <c:showBubbleSize val="0"/>
        </c:dLbls>
        <c:gapWidth val="219"/>
        <c:overlap val="-27"/>
        <c:axId val="994042975"/>
        <c:axId val="994045055"/>
      </c:barChart>
      <c:catAx>
        <c:axId val="994042975"/>
        <c:scaling>
          <c:orientation val="minMax"/>
        </c:scaling>
        <c:delete val="0"/>
        <c:axPos val="b"/>
        <c:numFmt formatCode="@"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zh-CN"/>
          </a:p>
        </c:txPr>
        <c:crossAx val="994045055"/>
        <c:crosses val="autoZero"/>
        <c:auto val="1"/>
        <c:lblAlgn val="ctr"/>
        <c:lblOffset val="100"/>
        <c:noMultiLvlLbl val="0"/>
      </c:catAx>
      <c:valAx>
        <c:axId val="994045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rgbClr val="595959"/>
                </a:solidFill>
                <a:latin typeface="+mn-lt"/>
                <a:ea typeface="+mn-ea"/>
                <a:cs typeface="+mn-cs"/>
              </a:defRPr>
            </a:pPr>
            <a:endParaRPr lang="zh-CN"/>
          </a:p>
        </c:txPr>
        <c:crossAx val="994042975"/>
        <c:crossesAt val="1"/>
        <c:crossBetween val="between"/>
      </c:valAx>
      <c:spPr>
        <a:noFill/>
        <a:ln>
          <a:noFill/>
        </a:ln>
        <a:effectLst/>
      </c:spPr>
    </c:plotArea>
    <c:legend>
      <c:legendPos val="b"/>
      <c:layout>
        <c:manualLayout>
          <c:xMode val="edge"/>
          <c:yMode val="edge"/>
          <c:x val="6.6844925634295713E-2"/>
          <c:y val="0.13020778652668416"/>
          <c:w val="0.24591010498687665"/>
          <c:h val="7.8125546806649182E-2"/>
        </c:manualLayout>
      </c:layout>
      <c:overlay val="0"/>
      <c:spPr>
        <a:noFill/>
        <a:ln>
          <a:noFill/>
        </a:ln>
        <a:effectLst/>
      </c:spPr>
      <c:txPr>
        <a:bodyPr rot="0" spcFirstLastPara="1" vertOverflow="ellipsis" vert="horz" wrap="square" anchor="ctr" anchorCtr="1"/>
        <a:lstStyle/>
        <a:p>
          <a:pPr>
            <a:defRPr sz="1600" b="1" i="0" u="none" strike="noStrike" kern="1200" baseline="0">
              <a:solidFill>
                <a:srgbClr val="595959"/>
              </a:solidFill>
              <a:latin typeface="+mn-lt"/>
              <a:ea typeface="+mn-ea"/>
              <a:cs typeface="+mn-cs"/>
            </a:defRPr>
          </a:pPr>
          <a:endParaRPr lang="zh-CN"/>
        </a:p>
      </c:txPr>
    </c:legend>
    <c:plotVisOnly val="1"/>
    <c:dispBlanksAs val="gap"/>
    <c:showDLblsOverMax val="0"/>
  </c:chart>
  <c:spPr>
    <a:noFill/>
    <a:ln>
      <a:noFill/>
    </a:ln>
    <a:effectLst>
      <a:outerShdw blurRad="50800" dist="38100" dir="2700000" algn="tl" rotWithShape="0">
        <a:prstClr val="black">
          <a:alpha val="40000"/>
        </a:prstClr>
      </a:outerShdw>
    </a:effectLst>
  </c:spPr>
  <c:txPr>
    <a:bodyPr/>
    <a:lstStyle/>
    <a:p>
      <a:pPr>
        <a:defRPr sz="1600" b="1">
          <a:solidFill>
            <a:srgbClr val="595959"/>
          </a:solidFill>
        </a:defRPr>
      </a:pPr>
      <a:endParaRPr lang="zh-CN"/>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bg1">
                    <a:lumMod val="50000"/>
                  </a:schemeClr>
                </a:solidFill>
                <a:latin typeface="+mn-lt"/>
                <a:ea typeface="+mn-ea"/>
                <a:cs typeface="+mn-cs"/>
              </a:defRPr>
            </a:pPr>
            <a:r>
              <a:rPr lang="zh-CN" sz="1400">
                <a:solidFill>
                  <a:schemeClr val="bg1">
                    <a:lumMod val="50000"/>
                  </a:schemeClr>
                </a:solidFill>
              </a:rPr>
              <a:t>股权分配图</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bg1">
                  <a:lumMod val="50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7"/>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8858-4BC3-8AF0-B53D0986FD3F}"/>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8858-4BC3-8AF0-B53D0986FD3F}"/>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8858-4BC3-8AF0-B53D0986FD3F}"/>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8858-4BC3-8AF0-B53D0986FD3F}"/>
              </c:ext>
            </c:extLst>
          </c:dPt>
          <c:dLbls>
            <c:dLbl>
              <c:idx val="1"/>
              <c:tx>
                <c:rich>
                  <a:bodyPr/>
                  <a:lstStyle/>
                  <a:p>
                    <a:r>
                      <a:rPr lang="zh-CN" altLang="en-US" baseline="0"/>
                      <a:t>刘茜</a:t>
                    </a:r>
                  </a:p>
                  <a:p>
                    <a:fld id="{E3F39A61-CD50-4FCA-B9CF-85BA878FF9B8}" type="PERCENTAGE">
                      <a:rPr lang="en-US" altLang="zh-CN" baseline="0" smtClean="0"/>
                      <a:pPr/>
                      <a:t>[百分比]</a:t>
                    </a:fld>
                    <a:endParaRPr lang="zh-CN" altLang="en-US"/>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858-4BC3-8AF0-B53D0986FD3F}"/>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000" b="1" i="0" u="none" strike="noStrike" kern="1200" baseline="0">
                    <a:solidFill>
                      <a:schemeClr val="dk1">
                        <a:lumMod val="65000"/>
                        <a:lumOff val="35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Sheet1!$G$54:$G$57</c:f>
              <c:strCache>
                <c:ptCount val="4"/>
                <c:pt idx="0">
                  <c:v>团队其他成员</c:v>
                </c:pt>
                <c:pt idx="1">
                  <c:v>穆煜天</c:v>
                </c:pt>
                <c:pt idx="2">
                  <c:v>释放股份</c:v>
                </c:pt>
                <c:pt idx="3">
                  <c:v>指导老师</c:v>
                </c:pt>
              </c:strCache>
            </c:strRef>
          </c:cat>
          <c:val>
            <c:numRef>
              <c:f>Sheet1!$F$54:$F$57</c:f>
              <c:numCache>
                <c:formatCode>0%</c:formatCode>
                <c:ptCount val="4"/>
                <c:pt idx="0">
                  <c:v>0.57999999999999996</c:v>
                </c:pt>
                <c:pt idx="1">
                  <c:v>0.17</c:v>
                </c:pt>
                <c:pt idx="2">
                  <c:v>0.15</c:v>
                </c:pt>
                <c:pt idx="3">
                  <c:v>0.1</c:v>
                </c:pt>
              </c:numCache>
            </c:numRef>
          </c:val>
          <c:extLst>
            <c:ext xmlns:c16="http://schemas.microsoft.com/office/drawing/2014/chart" uri="{C3380CC4-5D6E-409C-BE32-E72D297353CC}">
              <c16:uniqueId val="{00000008-8858-4BC3-8AF0-B53D0986FD3F}"/>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50000"/>
        </a:schemeClr>
      </a:solidFill>
    </a:ln>
    <a:effectLst/>
  </c:spPr>
  <c:txPr>
    <a:bodyPr/>
    <a:lstStyle/>
    <a:p>
      <a:pPr>
        <a:defRPr sz="1000" b="1"/>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0.10158</cdr:x>
      <cdr:y>0.88815</cdr:y>
    </cdr:from>
    <cdr:to>
      <cdr:x>0.94547</cdr:x>
      <cdr:y>1</cdr:y>
    </cdr:to>
    <cdr:sp macro="" textlink="">
      <cdr:nvSpPr>
        <cdr:cNvPr id="2" name="文本框 12">
          <a:extLst xmlns:a="http://schemas.openxmlformats.org/drawingml/2006/main">
            <a:ext uri="{FF2B5EF4-FFF2-40B4-BE49-F238E27FC236}">
              <a16:creationId xmlns:a16="http://schemas.microsoft.com/office/drawing/2014/main" id="{AAAB58E9-2644-1C90-ADEB-F9D934FEA0A3}"/>
            </a:ext>
          </a:extLst>
        </cdr:cNvPr>
        <cdr:cNvSpPr txBox="1"/>
      </cdr:nvSpPr>
      <cdr:spPr>
        <a:xfrm xmlns:a="http://schemas.openxmlformats.org/drawingml/2006/main">
          <a:off x="1043001" y="4154819"/>
          <a:ext cx="8664974" cy="52324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defRPr sz="1920" b="1" i="0" u="none" strike="noStrike" kern="1200" spc="0" baseline="0">
              <a:solidFill>
                <a:srgbClr val="000000">
                  <a:lumMod val="65000"/>
                  <a:lumOff val="35000"/>
                </a:srgbClr>
              </a:solidFill>
              <a:latin typeface="+mn-lt"/>
              <a:ea typeface="+mn-ea"/>
              <a:cs typeface="+mn-cs"/>
            </a:defRPr>
          </a:pPr>
          <a:endParaRPr lang="en-US" altLang="zh-CN" sz="1400" b="1">
            <a:solidFill>
              <a:schemeClr val="bg1"/>
            </a:solidFill>
          </a:endParaRPr>
        </a:p>
        <a:p xmlns:a="http://schemas.openxmlformats.org/drawingml/2006/main">
          <a:pPr algn="ctr">
            <a:defRPr sz="1920" b="1" i="0" u="none" strike="noStrike" kern="1200" spc="0" baseline="0">
              <a:solidFill>
                <a:srgbClr val="000000">
                  <a:lumMod val="65000"/>
                  <a:lumOff val="35000"/>
                </a:srgbClr>
              </a:solidFill>
              <a:latin typeface="+mn-lt"/>
              <a:ea typeface="+mn-ea"/>
              <a:cs typeface="+mn-cs"/>
            </a:defRPr>
          </a:pPr>
          <a:r>
            <a:rPr lang="zh-CN" altLang="en-US" sz="1400" b="1">
              <a:solidFill>
                <a:schemeClr val="bg1"/>
              </a:solidFill>
            </a:rPr>
            <a:t>目前市场</a:t>
          </a:r>
          <a:r>
            <a:rPr lang="en-US" altLang="zh-CN" sz="1400" b="1">
              <a:solidFill>
                <a:schemeClr val="bg1"/>
              </a:solidFill>
            </a:rPr>
            <a:t>104.84</a:t>
          </a:r>
          <a:r>
            <a:rPr lang="zh-CN" altLang="en-US" sz="1400" b="1">
              <a:solidFill>
                <a:schemeClr val="bg1"/>
              </a:solidFill>
            </a:rPr>
            <a:t>价元</a:t>
          </a:r>
          <a:r>
            <a:rPr lang="en-US" altLang="zh-CN" sz="1400" b="1">
              <a:solidFill>
                <a:schemeClr val="bg1"/>
              </a:solidFill>
            </a:rPr>
            <a:t>/</a:t>
          </a:r>
          <a:r>
            <a:rPr lang="zh-CN" altLang="en-US" sz="1400" b="1">
              <a:solidFill>
                <a:schemeClr val="bg1"/>
              </a:solidFill>
            </a:rPr>
            <a:t>吨，预计年碳交易量超</a:t>
          </a:r>
          <a:r>
            <a:rPr lang="en-US" altLang="zh-CN" sz="1400" b="1">
              <a:solidFill>
                <a:schemeClr val="bg1"/>
              </a:solidFill>
            </a:rPr>
            <a:t>6</a:t>
          </a:r>
          <a:r>
            <a:rPr lang="zh-CN" altLang="en-US" sz="1400" b="1">
              <a:solidFill>
                <a:schemeClr val="bg1"/>
              </a:solidFill>
            </a:rPr>
            <a:t>万吨。利用灰色预测模型，拟合趋势为：</a:t>
          </a:r>
          <a:r>
            <a:rPr lang="en-US" altLang="zh-CN" sz="1400" b="1">
              <a:solidFill>
                <a:schemeClr val="bg1"/>
              </a:solidFill>
            </a:rPr>
            <a:t>y=21720x^2+74280 </a:t>
          </a:r>
          <a:endParaRPr lang="zh-CN" altLang="en-US" sz="1400" b="1" dirty="0">
            <a:solidFill>
              <a:schemeClr val="bg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FA6991-88FE-451D-9BF3-4B909D40ADA3}" type="datetimeFigureOut">
              <a:rPr lang="zh-CN" altLang="en-US" smtClean="0"/>
              <a:t>2025/6/5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F008EA-D902-4E09-80D1-EA5072C312D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4543F-69E5-4E60-BCD4-00948493EBCA}" type="datetimeFigureOut">
              <a:rPr lang="zh-CN" altLang="en-US" smtClean="0"/>
              <a:t>2025/6/5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A692CB-CE44-447A-8086-93789442535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尊敬的各位老师，大家下午好，我是队长刘茜，我们的主题是微气候大作用</a:t>
            </a:r>
            <a:r>
              <a:rPr lang="en-US" altLang="zh-CN"/>
              <a:t>-</a:t>
            </a:r>
            <a:r>
              <a:rPr lang="zh-CN" altLang="en-US"/>
              <a:t>自愿减排造林行业领跑者</a:t>
            </a:r>
          </a:p>
        </p:txBody>
      </p:sp>
      <p:sp>
        <p:nvSpPr>
          <p:cNvPr id="4" name="灯片编号占位符 3"/>
          <p:cNvSpPr>
            <a:spLocks noGrp="1"/>
          </p:cNvSpPr>
          <p:nvPr>
            <p:ph type="sldNum" sz="quarter" idx="5"/>
          </p:nvPr>
        </p:nvSpPr>
        <p:spPr/>
        <p:txBody>
          <a:bodyPr/>
          <a:lstStyle/>
          <a:p>
            <a:fld id="{54A692CB-CE44-447A-8086-93789442535E}" type="slidenum">
              <a:rPr lang="zh-CN" altLang="en-US" smtClean="0"/>
              <a:t>1</a:t>
            </a:fld>
            <a:endParaRPr lang="zh-CN" altLang="en-US"/>
          </a:p>
        </p:txBody>
      </p:sp>
    </p:spTree>
    <p:extLst>
      <p:ext uri="{BB962C8B-B14F-4D97-AF65-F5344CB8AC3E}">
        <p14:creationId xmlns:p14="http://schemas.microsoft.com/office/powerpoint/2010/main" val="3166727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通过增加植物多样性，一方面提高森林植物固碳能力，并且在局域空间，调节林下微气候，降低白蚁木质残体分解速率，双管齐下，实现固碳增汇。</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10</a:t>
            </a:fld>
            <a:endParaRPr lang="zh-CN" altLang="en-US"/>
          </a:p>
        </p:txBody>
      </p:sp>
    </p:spTree>
    <p:extLst>
      <p:ext uri="{BB962C8B-B14F-4D97-AF65-F5344CB8AC3E}">
        <p14:creationId xmlns:p14="http://schemas.microsoft.com/office/powerpoint/2010/main" val="3522257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木质残体蕴含着全球森林</a:t>
            </a:r>
            <a:r>
              <a:rPr lang="en-US" altLang="zh-CN"/>
              <a:t>10-20%</a:t>
            </a:r>
            <a:r>
              <a:rPr lang="zh-CN" altLang="en-US"/>
              <a:t>碳储量，团队研究发现邻域树种丰度显著减缓木质残体分解速率超</a:t>
            </a:r>
            <a:r>
              <a:rPr lang="en-US" altLang="zh-CN"/>
              <a:t>25%</a:t>
            </a:r>
            <a:r>
              <a:rPr lang="zh-CN" altLang="en-US"/>
              <a:t>，有助于森林生态系统长期碳储。</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11</a:t>
            </a:fld>
            <a:endParaRPr lang="zh-CN" altLang="en-US"/>
          </a:p>
        </p:txBody>
      </p:sp>
    </p:spTree>
    <p:extLst>
      <p:ext uri="{BB962C8B-B14F-4D97-AF65-F5344CB8AC3E}">
        <p14:creationId xmlns:p14="http://schemas.microsoft.com/office/powerpoint/2010/main" val="1248423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并且树种丰度增加具有维持分解者活动的作用，能够提升森林质量；</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12</a:t>
            </a:fld>
            <a:endParaRPr lang="zh-CN" altLang="en-US"/>
          </a:p>
        </p:txBody>
      </p:sp>
    </p:spTree>
    <p:extLst>
      <p:ext uri="{BB962C8B-B14F-4D97-AF65-F5344CB8AC3E}">
        <p14:creationId xmlns:p14="http://schemas.microsoft.com/office/powerpoint/2010/main" val="3884364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总的来说，我们的核心在于通过树种丰度调节白蚁降解木质残体速率，维持森林生态系统平衡，实现碳达峰和碳中和</a:t>
            </a:r>
          </a:p>
        </p:txBody>
      </p:sp>
      <p:sp>
        <p:nvSpPr>
          <p:cNvPr id="4" name="灯片编号占位符 3"/>
          <p:cNvSpPr>
            <a:spLocks noGrp="1"/>
          </p:cNvSpPr>
          <p:nvPr>
            <p:ph type="sldNum" sz="quarter" idx="5"/>
          </p:nvPr>
        </p:nvSpPr>
        <p:spPr/>
        <p:txBody>
          <a:bodyPr/>
          <a:lstStyle/>
          <a:p>
            <a:fld id="{54A692CB-CE44-447A-8086-93789442535E}" type="slidenum">
              <a:rPr lang="zh-CN" altLang="en-US" smtClean="0"/>
              <a:t>13</a:t>
            </a:fld>
            <a:endParaRPr lang="zh-CN" altLang="en-US"/>
          </a:p>
        </p:txBody>
      </p:sp>
    </p:spTree>
    <p:extLst>
      <p:ext uri="{BB962C8B-B14F-4D97-AF65-F5344CB8AC3E}">
        <p14:creationId xmlns:p14="http://schemas.microsoft.com/office/powerpoint/2010/main" val="782237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团队已就相关研究发表多篇成果，</a:t>
            </a:r>
          </a:p>
        </p:txBody>
      </p:sp>
      <p:sp>
        <p:nvSpPr>
          <p:cNvPr id="4" name="灯片编号占位符 3"/>
          <p:cNvSpPr>
            <a:spLocks noGrp="1"/>
          </p:cNvSpPr>
          <p:nvPr>
            <p:ph type="sldNum" sz="quarter" idx="5"/>
          </p:nvPr>
        </p:nvSpPr>
        <p:spPr/>
        <p:txBody>
          <a:bodyPr/>
          <a:lstStyle/>
          <a:p>
            <a:fld id="{54A692CB-CE44-447A-8086-93789442535E}" type="slidenum">
              <a:rPr lang="zh-CN" altLang="en-US" smtClean="0"/>
              <a:t>14</a:t>
            </a:fld>
            <a:endParaRPr lang="zh-CN" altLang="en-US"/>
          </a:p>
        </p:txBody>
      </p:sp>
    </p:spTree>
    <p:extLst>
      <p:ext uri="{BB962C8B-B14F-4D97-AF65-F5344CB8AC3E}">
        <p14:creationId xmlns:p14="http://schemas.microsoft.com/office/powerpoint/2010/main" val="2265798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并且在团队老师指导下，技术核心作为研究的重要环节由本团队成员发表在</a:t>
            </a:r>
            <a:r>
              <a:rPr lang="en-US" altLang="zh-CN"/>
              <a:t>nature</a:t>
            </a:r>
            <a:r>
              <a:rPr lang="zh-CN" altLang="en-US"/>
              <a:t>上，研究强调了白蚁对全球生化循环和生态系统功能的重要作用</a:t>
            </a:r>
          </a:p>
        </p:txBody>
      </p:sp>
      <p:sp>
        <p:nvSpPr>
          <p:cNvPr id="4" name="灯片编号占位符 3"/>
          <p:cNvSpPr>
            <a:spLocks noGrp="1"/>
          </p:cNvSpPr>
          <p:nvPr>
            <p:ph type="sldNum" sz="quarter" idx="5"/>
          </p:nvPr>
        </p:nvSpPr>
        <p:spPr/>
        <p:txBody>
          <a:bodyPr/>
          <a:lstStyle/>
          <a:p>
            <a:fld id="{54A692CB-CE44-447A-8086-93789442535E}" type="slidenum">
              <a:rPr lang="zh-CN" altLang="en-US" smtClean="0"/>
              <a:t>15</a:t>
            </a:fld>
            <a:endParaRPr lang="zh-CN" altLang="en-US"/>
          </a:p>
        </p:txBody>
      </p:sp>
    </p:spTree>
    <p:extLst>
      <p:ext uri="{BB962C8B-B14F-4D97-AF65-F5344CB8AC3E}">
        <p14:creationId xmlns:p14="http://schemas.microsoft.com/office/powerpoint/2010/main" val="2265798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除此之外，团队已经与兰州唯信公司达成合作，计划开发特色森林生态系统固碳增汇方案应用市场，已签订一百万采购意向书；</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16</a:t>
            </a:fld>
            <a:endParaRPr lang="zh-CN" altLang="en-US"/>
          </a:p>
        </p:txBody>
      </p:sp>
    </p:spTree>
    <p:extLst>
      <p:ext uri="{BB962C8B-B14F-4D97-AF65-F5344CB8AC3E}">
        <p14:creationId xmlns:p14="http://schemas.microsoft.com/office/powerpoint/2010/main" val="643965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通过提供高质量方案，与传媒公司合作增加知名度，吸引下游公司；合作将以学校横向课题开展，由学校负责财务问题及代收款项；</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17</a:t>
            </a:fld>
            <a:endParaRPr lang="zh-CN" altLang="en-US"/>
          </a:p>
        </p:txBody>
      </p:sp>
    </p:spTree>
    <p:extLst>
      <p:ext uri="{BB962C8B-B14F-4D97-AF65-F5344CB8AC3E}">
        <p14:creationId xmlns:p14="http://schemas.microsoft.com/office/powerpoint/2010/main" val="10683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团队已通过公众号报道和学术分享等多种形式对项目进行推广；</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18</a:t>
            </a:fld>
            <a:endParaRPr lang="zh-CN" altLang="en-US"/>
          </a:p>
        </p:txBody>
      </p:sp>
    </p:spTree>
    <p:extLst>
      <p:ext uri="{BB962C8B-B14F-4D97-AF65-F5344CB8AC3E}">
        <p14:creationId xmlns:p14="http://schemas.microsoft.com/office/powerpoint/2010/main" val="3681583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团队成员主要来自中山大学生态学院和管理学院，包括博士、硕士多层次人才，具有多学科交叉背景；</a:t>
            </a:r>
          </a:p>
        </p:txBody>
      </p:sp>
      <p:sp>
        <p:nvSpPr>
          <p:cNvPr id="4" name="灯片编号占位符 3"/>
          <p:cNvSpPr>
            <a:spLocks noGrp="1"/>
          </p:cNvSpPr>
          <p:nvPr>
            <p:ph type="sldNum" sz="quarter" idx="5"/>
          </p:nvPr>
        </p:nvSpPr>
        <p:spPr/>
        <p:txBody>
          <a:bodyPr/>
          <a:lstStyle/>
          <a:p>
            <a:fld id="{54A692CB-CE44-447A-8086-93789442535E}" type="slidenum">
              <a:rPr lang="zh-CN" altLang="en-US" smtClean="0"/>
              <a:t>19</a:t>
            </a:fld>
            <a:endParaRPr lang="zh-CN" altLang="en-US"/>
          </a:p>
        </p:txBody>
      </p:sp>
    </p:spTree>
    <p:extLst>
      <p:ext uri="{BB962C8B-B14F-4D97-AF65-F5344CB8AC3E}">
        <p14:creationId xmlns:p14="http://schemas.microsoft.com/office/powerpoint/2010/main" val="1022142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第七十五届联合国大会上习近平总书记宣布了我国碳排放</a:t>
            </a:r>
            <a:r>
              <a:rPr lang="en-US" altLang="zh-CN"/>
              <a:t>30·60</a:t>
            </a:r>
            <a:r>
              <a:rPr lang="zh-CN" altLang="en-US"/>
              <a:t>目标，并且在二十大也进一步强调为提升生态系统碳汇能力，积极参与应对气候变化的全球治理，推进碳达峰碳中和；</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2</a:t>
            </a:fld>
            <a:endParaRPr lang="zh-CN" altLang="en-US"/>
          </a:p>
        </p:txBody>
      </p:sp>
    </p:spTree>
    <p:extLst>
      <p:ext uri="{BB962C8B-B14F-4D97-AF65-F5344CB8AC3E}">
        <p14:creationId xmlns:p14="http://schemas.microsoft.com/office/powerpoint/2010/main" val="847393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团队指导教授为</a:t>
            </a:r>
            <a:r>
              <a:rPr lang="en-US" altLang="zh-CN"/>
              <a:t>985</a:t>
            </a:r>
            <a:r>
              <a:rPr lang="zh-CN" altLang="en-US"/>
              <a:t>高校院长，博士生导师，为该领域杰出青年及杰青延续基金获得者，该教授长期从事于生物多样性和物种互作研究，经验丰富，为项目提供全方位多维度的指导。</a:t>
            </a:r>
          </a:p>
          <a:p>
            <a:endParaRPr lang="zh-CN" altLang="en-US" dirty="0"/>
          </a:p>
        </p:txBody>
      </p:sp>
      <p:sp>
        <p:nvSpPr>
          <p:cNvPr id="4" name="灯片编号占位符 3"/>
          <p:cNvSpPr>
            <a:spLocks noGrp="1"/>
          </p:cNvSpPr>
          <p:nvPr>
            <p:ph type="sldNum" sz="quarter" idx="5"/>
          </p:nvPr>
        </p:nvSpPr>
        <p:spPr/>
        <p:txBody>
          <a:bodyPr/>
          <a:lstStyle/>
          <a:p>
            <a:fld id="{54A692CB-CE44-447A-8086-93789442535E}" type="slidenum">
              <a:rPr lang="zh-CN" altLang="en-US" smtClean="0"/>
              <a:t>20</a:t>
            </a:fld>
            <a:endParaRPr lang="zh-CN" altLang="en-US"/>
          </a:p>
        </p:txBody>
      </p:sp>
    </p:spTree>
    <p:extLst>
      <p:ext uri="{BB962C8B-B14F-4D97-AF65-F5344CB8AC3E}">
        <p14:creationId xmlns:p14="http://schemas.microsoft.com/office/powerpoint/2010/main" val="4153682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产品上线一年后；预计</a:t>
            </a:r>
            <a:r>
              <a:rPr lang="en-US" altLang="zh-CN"/>
              <a:t>3</a:t>
            </a:r>
            <a:r>
              <a:rPr lang="zh-CN" altLang="en-US"/>
              <a:t>年内，覆盖所有技术成本，开始大量盈利</a:t>
            </a:r>
            <a:r>
              <a:rPr lang="en-US" altLang="zh-CN"/>
              <a:t>,</a:t>
            </a:r>
            <a:r>
              <a:rPr lang="zh-CN" altLang="en-US"/>
              <a:t>预计利润可超百万</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21</a:t>
            </a:fld>
            <a:endParaRPr lang="zh-CN" altLang="en-US"/>
          </a:p>
        </p:txBody>
      </p:sp>
    </p:spTree>
    <p:extLst>
      <p:ext uri="{BB962C8B-B14F-4D97-AF65-F5344CB8AC3E}">
        <p14:creationId xmlns:p14="http://schemas.microsoft.com/office/powerpoint/2010/main" val="218192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计划融资</a:t>
            </a:r>
            <a:r>
              <a:rPr lang="en-US" altLang="zh-CN"/>
              <a:t>150</a:t>
            </a:r>
            <a:r>
              <a:rPr lang="zh-CN" altLang="en-US"/>
              <a:t>万元，释放</a:t>
            </a:r>
            <a:r>
              <a:rPr lang="en-US" altLang="zh-CN"/>
              <a:t>15%</a:t>
            </a:r>
            <a:r>
              <a:rPr lang="zh-CN" altLang="en-US"/>
              <a:t>股份；</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22</a:t>
            </a:fld>
            <a:endParaRPr lang="zh-CN" altLang="en-US"/>
          </a:p>
        </p:txBody>
      </p:sp>
    </p:spTree>
    <p:extLst>
      <p:ext uri="{BB962C8B-B14F-4D97-AF65-F5344CB8AC3E}">
        <p14:creationId xmlns:p14="http://schemas.microsoft.com/office/powerpoint/2010/main" val="3905687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同时我们与国内高校进行密切的交流学习，学以致用，将基础研究与应用研究结合，自觉承担起当代青年学子的使命。</a:t>
            </a:r>
          </a:p>
        </p:txBody>
      </p:sp>
      <p:sp>
        <p:nvSpPr>
          <p:cNvPr id="4" name="灯片编号占位符 3"/>
          <p:cNvSpPr>
            <a:spLocks noGrp="1"/>
          </p:cNvSpPr>
          <p:nvPr>
            <p:ph type="sldNum" sz="quarter" idx="5"/>
          </p:nvPr>
        </p:nvSpPr>
        <p:spPr/>
        <p:txBody>
          <a:bodyPr/>
          <a:lstStyle/>
          <a:p>
            <a:fld id="{54A692CB-CE44-447A-8086-93789442535E}" type="slidenum">
              <a:rPr lang="zh-CN" altLang="en-US" smtClean="0"/>
              <a:t>23</a:t>
            </a:fld>
            <a:endParaRPr lang="zh-CN" altLang="en-US"/>
          </a:p>
        </p:txBody>
      </p:sp>
    </p:spTree>
    <p:extLst>
      <p:ext uri="{BB962C8B-B14F-4D97-AF65-F5344CB8AC3E}">
        <p14:creationId xmlns:p14="http://schemas.microsoft.com/office/powerpoint/2010/main" val="3407829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项目上线后预计可创造直接就业</a:t>
            </a:r>
            <a:r>
              <a:rPr lang="en-US" altLang="zh-CN"/>
              <a:t>23</a:t>
            </a:r>
            <a:r>
              <a:rPr lang="zh-CN" altLang="en-US"/>
              <a:t>人，带动</a:t>
            </a:r>
            <a:r>
              <a:rPr lang="en-US" altLang="zh-CN"/>
              <a:t>500</a:t>
            </a:r>
            <a:r>
              <a:rPr lang="zh-CN" altLang="en-US"/>
              <a:t>人以上实现间接就业，为</a:t>
            </a:r>
            <a:r>
              <a:rPr lang="en-US" altLang="zh-CN"/>
              <a:t>200</a:t>
            </a:r>
            <a:r>
              <a:rPr lang="zh-CN" altLang="en-US"/>
              <a:t>人以上提供创业机会，实现科技创新带动就业</a:t>
            </a:r>
            <a:r>
              <a:rPr lang="en-US" altLang="zh-CN"/>
              <a:t>!</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24</a:t>
            </a:fld>
            <a:endParaRPr lang="zh-CN" altLang="en-US"/>
          </a:p>
        </p:txBody>
      </p:sp>
    </p:spTree>
    <p:extLst>
      <p:ext uri="{BB962C8B-B14F-4D97-AF65-F5344CB8AC3E}">
        <p14:creationId xmlns:p14="http://schemas.microsoft.com/office/powerpoint/2010/main" val="4062419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计划于明年</a:t>
            </a:r>
            <a:r>
              <a:rPr lang="en-US" altLang="zh-CN"/>
              <a:t>3</a:t>
            </a:r>
            <a:r>
              <a:rPr lang="zh-CN" altLang="en-US"/>
              <a:t>月成立公司，年底实现技术的迭代升级，用两年时间开拓市场实现规模化发展，做大做强！</a:t>
            </a:r>
          </a:p>
        </p:txBody>
      </p:sp>
      <p:sp>
        <p:nvSpPr>
          <p:cNvPr id="4" name="灯片编号占位符 3"/>
          <p:cNvSpPr>
            <a:spLocks noGrp="1"/>
          </p:cNvSpPr>
          <p:nvPr>
            <p:ph type="sldNum" sz="quarter" idx="5"/>
          </p:nvPr>
        </p:nvSpPr>
        <p:spPr/>
        <p:txBody>
          <a:bodyPr/>
          <a:lstStyle/>
          <a:p>
            <a:fld id="{54A692CB-CE44-447A-8086-93789442535E}" type="slidenum">
              <a:rPr lang="zh-CN" altLang="en-US" smtClean="0"/>
              <a:t>25</a:t>
            </a:fld>
            <a:endParaRPr lang="zh-CN" altLang="en-US"/>
          </a:p>
        </p:txBody>
      </p:sp>
    </p:spTree>
    <p:extLst>
      <p:ext uri="{BB962C8B-B14F-4D97-AF65-F5344CB8AC3E}">
        <p14:creationId xmlns:p14="http://schemas.microsoft.com/office/powerpoint/2010/main" val="2579241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a:t>为耕者谋利，为食者造福！保护生态固碳增汇，助力国家乡村振兴！我们是乘风破浪团队，我们一直在行动！</a:t>
            </a:r>
          </a:p>
          <a:p>
            <a:r>
              <a:rPr lang="zh-CN" altLang="en-US"/>
              <a:t>谢谢各位老师！</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26</a:t>
            </a:fld>
            <a:endParaRPr lang="zh-CN" altLang="en-US"/>
          </a:p>
        </p:txBody>
      </p:sp>
    </p:spTree>
    <p:extLst>
      <p:ext uri="{BB962C8B-B14F-4D97-AF65-F5344CB8AC3E}">
        <p14:creationId xmlns:p14="http://schemas.microsoft.com/office/powerpoint/2010/main" val="260939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碳市场是推动实现“双碳”目标的重要政策工具；近年来，全国碳交易市场</a:t>
            </a:r>
            <a:r>
              <a:rPr kumimoji="0" lang="zh-CN" altLang="en-US" sz="12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呈现</a:t>
            </a:r>
            <a:r>
              <a:rPr lang="zh-CN" altLang="en-US" sz="1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量价齐升</a:t>
            </a:r>
            <a:r>
              <a:rPr kumimoji="0" lang="zh-CN" altLang="en-US" sz="12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的态势，</a:t>
            </a:r>
            <a:r>
              <a:rPr lang="en-US" altLang="zh-CN"/>
              <a:t>2024</a:t>
            </a:r>
            <a:r>
              <a:rPr lang="zh-CN" altLang="en-US"/>
              <a:t>年市场收盘价首次突破每吨百元，截至去年底，全国</a:t>
            </a:r>
            <a:r>
              <a:rPr lang="en-US" altLang="zh-CN"/>
              <a:t>CEA</a:t>
            </a:r>
            <a:r>
              <a:rPr lang="zh-CN" altLang="en-US"/>
              <a:t>累计成交额达</a:t>
            </a:r>
            <a:r>
              <a:rPr lang="en-US" altLang="zh-CN"/>
              <a:t>430.33</a:t>
            </a:r>
            <a:r>
              <a:rPr lang="zh-CN" altLang="en-US"/>
              <a:t>亿，交易规模持续扩大；</a:t>
            </a:r>
          </a:p>
        </p:txBody>
      </p:sp>
      <p:sp>
        <p:nvSpPr>
          <p:cNvPr id="4" name="灯片编号占位符 3"/>
          <p:cNvSpPr>
            <a:spLocks noGrp="1"/>
          </p:cNvSpPr>
          <p:nvPr>
            <p:ph type="sldNum" sz="quarter" idx="5"/>
          </p:nvPr>
        </p:nvSpPr>
        <p:spPr/>
        <p:txBody>
          <a:bodyPr/>
          <a:lstStyle/>
          <a:p>
            <a:fld id="{54A692CB-CE44-447A-8086-93789442535E}" type="slidenum">
              <a:rPr lang="zh-CN" altLang="en-US" smtClean="0"/>
              <a:t>3</a:t>
            </a:fld>
            <a:endParaRPr lang="zh-CN" altLang="en-US"/>
          </a:p>
        </p:txBody>
      </p:sp>
    </p:spTree>
    <p:extLst>
      <p:ext uri="{BB962C8B-B14F-4D97-AF65-F5344CB8AC3E}">
        <p14:creationId xmlns:p14="http://schemas.microsoft.com/office/powerpoint/2010/main" val="3634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随着经济发展，全球碳排放量不断增长，仅</a:t>
            </a:r>
            <a:r>
              <a:rPr lang="en-US" altLang="zh-CN"/>
              <a:t>2021</a:t>
            </a:r>
            <a:r>
              <a:rPr lang="zh-CN" altLang="en-US"/>
              <a:t>年，全球碳排放量已达</a:t>
            </a:r>
            <a:r>
              <a:rPr lang="en-US" altLang="zh-CN"/>
              <a:t>338.8</a:t>
            </a:r>
            <a:r>
              <a:rPr lang="zh-CN" altLang="en-US"/>
              <a:t>亿吨，统计表明，仅美国累计排放量已达</a:t>
            </a:r>
            <a:r>
              <a:rPr lang="en-US" altLang="zh-CN"/>
              <a:t>4219.1</a:t>
            </a:r>
            <a:r>
              <a:rPr lang="zh-CN" altLang="en-US"/>
              <a:t>亿吨，</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4</a:t>
            </a:fld>
            <a:endParaRPr lang="zh-CN" altLang="en-US"/>
          </a:p>
        </p:txBody>
      </p:sp>
    </p:spTree>
    <p:extLst>
      <p:ext uri="{BB962C8B-B14F-4D97-AF65-F5344CB8AC3E}">
        <p14:creationId xmlns:p14="http://schemas.microsoft.com/office/powerpoint/2010/main" val="63636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目前碳市场建设仍旧处在起步试点阶段，均分布在经济发达地区；</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5</a:t>
            </a:fld>
            <a:endParaRPr lang="zh-CN" altLang="en-US"/>
          </a:p>
        </p:txBody>
      </p:sp>
    </p:spTree>
    <p:extLst>
      <p:ext uri="{BB962C8B-B14F-4D97-AF65-F5344CB8AC3E}">
        <p14:creationId xmlns:p14="http://schemas.microsoft.com/office/powerpoint/2010/main" val="2547728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5BE0C-075F-5200-7151-B99EE80433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12DB12-4D77-CA6B-446D-8EEF533760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364917-C9CF-3620-5DE4-5CAE83B564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2023</a:t>
            </a:r>
            <a:r>
              <a:rPr lang="zh-CN" altLang="en-US"/>
              <a:t>年生态环境部发布造林碳汇等</a:t>
            </a:r>
            <a:r>
              <a:rPr lang="en-US" altLang="zh-CN"/>
              <a:t>4</a:t>
            </a:r>
            <a:r>
              <a:rPr lang="zh-CN" altLang="en-US"/>
              <a:t>项温室气体自愿减排方法，但碳增汇等相关技术仍表现出种类匮乏，商业模式欠缺的现象，问题亟待解决；</a:t>
            </a:r>
          </a:p>
          <a:p>
            <a:endParaRPr lang="zh-CN" altLang="en-US"/>
          </a:p>
        </p:txBody>
      </p:sp>
      <p:sp>
        <p:nvSpPr>
          <p:cNvPr id="4" name="灯片编号占位符 3">
            <a:extLst>
              <a:ext uri="{FF2B5EF4-FFF2-40B4-BE49-F238E27FC236}">
                <a16:creationId xmlns:a16="http://schemas.microsoft.com/office/drawing/2014/main" id="{353E7B9E-42A5-CF8C-27C7-9748FFF0CCF1}"/>
              </a:ext>
            </a:extLst>
          </p:cNvPr>
          <p:cNvSpPr>
            <a:spLocks noGrp="1"/>
          </p:cNvSpPr>
          <p:nvPr>
            <p:ph type="sldNum" sz="quarter" idx="5"/>
          </p:nvPr>
        </p:nvSpPr>
        <p:spPr/>
        <p:txBody>
          <a:bodyPr/>
          <a:lstStyle/>
          <a:p>
            <a:fld id="{54A692CB-CE44-447A-8086-93789442535E}" type="slidenum">
              <a:rPr lang="zh-CN" altLang="en-US" smtClean="0"/>
              <a:t>6</a:t>
            </a:fld>
            <a:endParaRPr lang="zh-CN" altLang="en-US"/>
          </a:p>
        </p:txBody>
      </p:sp>
    </p:spTree>
    <p:extLst>
      <p:ext uri="{BB962C8B-B14F-4D97-AF65-F5344CB8AC3E}">
        <p14:creationId xmlns:p14="http://schemas.microsoft.com/office/powerpoint/2010/main" val="160691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联合国报告指出，控制碳排放的最佳方法是“</a:t>
            </a:r>
            <a:r>
              <a:rPr lang="zh-CN" altLang="en-US" b="1"/>
              <a:t>自然碳汇</a:t>
            </a:r>
            <a:r>
              <a:rPr lang="zh-CN" altLang="en-US"/>
              <a:t>”，调查数据表明，林木每生长</a:t>
            </a:r>
            <a:r>
              <a:rPr lang="en-US" altLang="zh-CN"/>
              <a:t>1</a:t>
            </a:r>
            <a:r>
              <a:rPr lang="zh-CN" altLang="en-US"/>
              <a:t>立方米，平均吸收</a:t>
            </a:r>
            <a:r>
              <a:rPr lang="en-US" altLang="zh-CN"/>
              <a:t>1.83</a:t>
            </a:r>
            <a:r>
              <a:rPr lang="zh-CN" altLang="en-US"/>
              <a:t>吨</a:t>
            </a:r>
            <a:r>
              <a:rPr lang="en-US" altLang="zh-CN"/>
              <a:t>CO2</a:t>
            </a:r>
            <a:r>
              <a:rPr lang="zh-CN" altLang="en-US"/>
              <a:t>，但成本仅是技术减排的</a:t>
            </a:r>
            <a:r>
              <a:rPr lang="en-US" altLang="zh-CN"/>
              <a:t>20%</a:t>
            </a:r>
            <a:r>
              <a:rPr lang="zh-CN" altLang="en-US"/>
              <a:t>。</a:t>
            </a:r>
          </a:p>
        </p:txBody>
      </p:sp>
      <p:sp>
        <p:nvSpPr>
          <p:cNvPr id="4" name="灯片编号占位符 3"/>
          <p:cNvSpPr>
            <a:spLocks noGrp="1"/>
          </p:cNvSpPr>
          <p:nvPr>
            <p:ph type="sldNum" sz="quarter" idx="5"/>
          </p:nvPr>
        </p:nvSpPr>
        <p:spPr/>
        <p:txBody>
          <a:bodyPr/>
          <a:lstStyle/>
          <a:p>
            <a:fld id="{54A692CB-CE44-447A-8086-93789442535E}" type="slidenum">
              <a:rPr lang="zh-CN" altLang="en-US" smtClean="0"/>
              <a:t>7</a:t>
            </a:fld>
            <a:endParaRPr lang="zh-CN" altLang="en-US"/>
          </a:p>
        </p:txBody>
      </p:sp>
    </p:spTree>
    <p:extLst>
      <p:ext uri="{BB962C8B-B14F-4D97-AF65-F5344CB8AC3E}">
        <p14:creationId xmlns:p14="http://schemas.microsoft.com/office/powerpoint/2010/main" val="428025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经过专家指导及调查，共检索</a:t>
            </a:r>
            <a:r>
              <a:rPr lang="en-US" altLang="zh-CN"/>
              <a:t>6468</a:t>
            </a:r>
            <a:r>
              <a:rPr lang="zh-CN" altLang="en-US"/>
              <a:t>篇文献，发现之前的研究集中于树种本身，而物种丰度对固碳产生的影响鲜有研究；</a:t>
            </a:r>
          </a:p>
          <a:p>
            <a:endParaRPr lang="zh-CN" altLang="en-US" u="sng"/>
          </a:p>
        </p:txBody>
      </p:sp>
      <p:sp>
        <p:nvSpPr>
          <p:cNvPr id="4" name="灯片编号占位符 3"/>
          <p:cNvSpPr>
            <a:spLocks noGrp="1"/>
          </p:cNvSpPr>
          <p:nvPr>
            <p:ph type="sldNum" sz="quarter" idx="5"/>
          </p:nvPr>
        </p:nvSpPr>
        <p:spPr/>
        <p:txBody>
          <a:bodyPr/>
          <a:lstStyle/>
          <a:p>
            <a:fld id="{54A692CB-CE44-447A-8086-93789442535E}" type="slidenum">
              <a:rPr lang="zh-CN" altLang="en-US" smtClean="0"/>
              <a:t>8</a:t>
            </a:fld>
            <a:endParaRPr lang="zh-CN" altLang="en-US"/>
          </a:p>
        </p:txBody>
      </p:sp>
    </p:spTree>
    <p:extLst>
      <p:ext uri="{BB962C8B-B14F-4D97-AF65-F5344CB8AC3E}">
        <p14:creationId xmlns:p14="http://schemas.microsoft.com/office/powerpoint/2010/main" val="1976732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结合团队前期研究基础，借助</a:t>
            </a:r>
            <a:r>
              <a:rPr lang="en-US" altLang="zh-CN"/>
              <a:t>BEF</a:t>
            </a:r>
            <a:r>
              <a:rPr lang="zh-CN" altLang="en-US"/>
              <a:t>实验平台的优势，我们创造性的通过增加物种多样性，调节种间互作，以保持自然碳汇的方式，实现固碳增汇。特别以生态系统工程师</a:t>
            </a:r>
            <a:r>
              <a:rPr lang="en-US" altLang="zh-CN"/>
              <a:t>-</a:t>
            </a:r>
            <a:r>
              <a:rPr lang="zh-CN" altLang="en-US"/>
              <a:t>白蚁为载体，关注木质残体碳含量，为实现双碳目标提供新思路。</a:t>
            </a:r>
          </a:p>
          <a:p>
            <a:endParaRPr lang="zh-CN" altLang="en-US"/>
          </a:p>
        </p:txBody>
      </p:sp>
      <p:sp>
        <p:nvSpPr>
          <p:cNvPr id="4" name="灯片编号占位符 3"/>
          <p:cNvSpPr>
            <a:spLocks noGrp="1"/>
          </p:cNvSpPr>
          <p:nvPr>
            <p:ph type="sldNum" sz="quarter" idx="5"/>
          </p:nvPr>
        </p:nvSpPr>
        <p:spPr/>
        <p:txBody>
          <a:bodyPr/>
          <a:lstStyle/>
          <a:p>
            <a:fld id="{54A692CB-CE44-447A-8086-93789442535E}" type="slidenum">
              <a:rPr lang="zh-CN" altLang="en-US" smtClean="0"/>
              <a:t>9</a:t>
            </a:fld>
            <a:endParaRPr lang="zh-CN" altLang="en-US"/>
          </a:p>
        </p:txBody>
      </p:sp>
    </p:spTree>
    <p:extLst>
      <p:ext uri="{BB962C8B-B14F-4D97-AF65-F5344CB8AC3E}">
        <p14:creationId xmlns:p14="http://schemas.microsoft.com/office/powerpoint/2010/main" val="27387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2.jpeg"/><Relationship Id="rId4"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2.xml"/><Relationship Id="rId5" Type="http://schemas.openxmlformats.org/officeDocument/2006/relationships/tags" Target="../tags/tag54.xml"/><Relationship Id="rId4" Type="http://schemas.openxmlformats.org/officeDocument/2006/relationships/tags" Target="../tags/tag5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2.jpeg"/><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1.jpe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slideMaster" Target="../slideMasters/slideMaster2.xml"/><Relationship Id="rId5" Type="http://schemas.openxmlformats.org/officeDocument/2006/relationships/tags" Target="../tags/tag8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93.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10" Type="http://schemas.openxmlformats.org/officeDocument/2006/relationships/slideMaster" Target="../slideMasters/slideMaster2.xml"/><Relationship Id="rId4" Type="http://schemas.openxmlformats.org/officeDocument/2006/relationships/tags" Target="../tags/tag89.xml"/><Relationship Id="rId9" Type="http://schemas.openxmlformats.org/officeDocument/2006/relationships/tags" Target="../tags/tag94.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10" Type="http://schemas.openxmlformats.org/officeDocument/2006/relationships/slideMaster" Target="../slideMasters/slideMaster2.xml"/><Relationship Id="rId4" Type="http://schemas.openxmlformats.org/officeDocument/2006/relationships/tags" Target="../tags/tag98.xml"/><Relationship Id="rId9" Type="http://schemas.openxmlformats.org/officeDocument/2006/relationships/tags" Target="../tags/tag10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slideMaster" Target="../slideMasters/slideMaster2.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22.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1.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25.xml"/><Relationship Id="rId7"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2.xml"/><Relationship Id="rId4" Type="http://schemas.openxmlformats.org/officeDocument/2006/relationships/tags" Target="../tags/tag40.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10" name="直接连接符 9"/>
          <p:cNvCxnSpPr/>
          <p:nvPr userDrawn="1"/>
        </p:nvCxnSpPr>
        <p:spPr>
          <a:xfrm>
            <a:off x="-1" y="698100"/>
            <a:ext cx="1219200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76192" y="1"/>
            <a:ext cx="10515600" cy="770466"/>
          </a:xfrm>
        </p:spPr>
        <p:txBody>
          <a:bodyPr>
            <a:normAutofit/>
          </a:bodyPr>
          <a:lstStyle>
            <a:lvl1pPr>
              <a:defRPr sz="36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838200" y="1135592"/>
            <a:ext cx="10515600" cy="504137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6/5/2025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矩形 7"/>
          <p:cNvSpPr/>
          <p:nvPr userDrawn="1"/>
        </p:nvSpPr>
        <p:spPr>
          <a:xfrm>
            <a:off x="-1" y="6786000"/>
            <a:ext cx="11376000" cy="72000"/>
          </a:xfrm>
          <a:prstGeom prst="rect">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Slide Number Placeholder 5"/>
          <p:cNvSpPr txBox="1"/>
          <p:nvPr userDrawn="1"/>
        </p:nvSpPr>
        <p:spPr>
          <a:xfrm>
            <a:off x="10859652" y="6646267"/>
            <a:ext cx="1317968" cy="156666"/>
          </a:xfrm>
          <a:prstGeom prst="rect">
            <a:avLst/>
          </a:prstGeom>
        </p:spPr>
        <p:txBody>
          <a:bodyPr vert="horz" lIns="121920" tIns="60960" rIns="121920" bIns="60960" rtlCol="0" anchor="ctr"/>
          <a:lstStyle>
            <a:defPPr>
              <a:defRPr lang="zh-CN"/>
            </a:defPPr>
            <a:lvl1pPr marL="0" algn="r" defTabSz="685800" rtl="0" eaLnBrk="1" latinLnBrk="0" hangingPunct="1">
              <a:defRPr sz="8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Calibri" panose="020F0502020204030204"/>
                <a:ea typeface="宋体" panose="02010600030101010101" pitchFamily="2" charset="-122"/>
                <a:cs typeface="+mn-cs"/>
              </a:rPr>
              <a:t> </a:t>
            </a:r>
            <a:r>
              <a:rPr kumimoji="0" lang="en-US" altLang="zh-CN" sz="1200" b="1" i="0" u="none" strike="noStrike" kern="1200" cap="none" spc="0" normalizeH="0" baseline="0" noProof="0" dirty="0">
                <a:ln>
                  <a:noFill/>
                </a:ln>
                <a:solidFill>
                  <a:schemeClr val="tx1"/>
                </a:solidFill>
                <a:effectLst/>
                <a:uLnTx/>
                <a:uFillTx/>
                <a:latin typeface="Calibri" panose="020F0502020204030204"/>
                <a:ea typeface="宋体" panose="02010600030101010101" pitchFamily="2" charset="-122"/>
                <a:cs typeface="+mn-cs"/>
              </a:rPr>
              <a:t> </a:t>
            </a:r>
            <a:fld id="{04C32332-F08B-4385-938F-663703530BEF}" type="slidenum">
              <a:rPr kumimoji="0" lang="zh-CN" altLang="en-US" sz="1200" b="1" i="0" u="none" strike="noStrike" kern="1200" cap="none" spc="0" normalizeH="0" baseline="0" noProof="0" dirty="0" smtClean="0">
                <a:ln>
                  <a:noFill/>
                </a:ln>
                <a:solidFill>
                  <a:schemeClr val="tx1"/>
                </a:solidFill>
                <a:effectLst/>
                <a:uLnTx/>
                <a:uFillTx/>
                <a:latin typeface="Calibri" panose="020F0502020204030204"/>
                <a:ea typeface="宋体" panose="02010600030101010101" pitchFamily="2" charset="-122"/>
                <a:cs typeface="+mn-cs"/>
              </a:rPr>
              <a:t>‹#›</a:t>
            </a:fld>
            <a:endParaRPr kumimoji="0" lang="zh-CN" altLang="en-US" sz="1200" b="1" i="0" u="none" strike="noStrike" kern="1200" cap="none" spc="0" normalizeH="0" baseline="0" noProof="0" dirty="0">
              <a:ln>
                <a:noFill/>
              </a:ln>
              <a:solidFill>
                <a:schemeClr val="tx1"/>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5">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45344E02-42CD-4BA4-9E3D-CD0DE11CCAAA}" type="datetimeFigureOut">
              <a:rPr lang="zh-CN" altLang="en-US" smtClean="0"/>
              <a:t>2025/6/5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D7F2C377-0168-43DF-A804-917BE059A79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2025/6/5</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487608" y="365125"/>
            <a:ext cx="866192"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9434804" cy="5811838"/>
          </a:xfrm>
        </p:spPr>
        <p:txBody>
          <a:bodyPr vert="eaVert"/>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45344E02-42CD-4BA4-9E3D-CD0DE11CCAAA}" type="datetimeFigureOut">
              <a:rPr lang="zh-CN" altLang="en-US" smtClean="0"/>
              <a:t>2025/6/5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D7F2C377-0168-43DF-A804-917BE059A79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6">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2025/6/5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000800" y="2098800"/>
            <a:ext cx="9144000" cy="1112400"/>
          </a:xfrm>
        </p:spPr>
        <p:txBody>
          <a:bodyPr anchor="b"/>
          <a:lstStyle>
            <a:lvl1pPr>
              <a:defRPr b="1">
                <a:solidFill>
                  <a:schemeClr val="accent6"/>
                </a:solidFill>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p>
            <a:fld id="{45344E02-42CD-4BA4-9E3D-CD0DE11CCAAA}" type="datetimeFigureOut">
              <a:rPr lang="zh-CN" altLang="en-US" smtClean="0"/>
              <a:t>2025/6/5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D7F2C377-0168-43DF-A804-917BE059A794}" type="slidenum">
              <a:rPr lang="zh-CN" altLang="en-US" smtClean="0"/>
              <a:t>‹#›</a:t>
            </a:fld>
            <a:endParaRPr lang="zh-CN" altLang="en-US"/>
          </a:p>
        </p:txBody>
      </p:sp>
      <p:sp>
        <p:nvSpPr>
          <p:cNvPr id="9" name="文本占位符 8"/>
          <p:cNvSpPr>
            <a:spLocks noGrp="1"/>
          </p:cNvSpPr>
          <p:nvPr>
            <p:ph type="body" sz="quarter" idx="13"/>
            <p:custDataLst>
              <p:tags r:id="rId5"/>
            </p:custDataLst>
          </p:nvPr>
        </p:nvSpPr>
        <p:spPr>
          <a:xfrm>
            <a:off x="1000125" y="3304800"/>
            <a:ext cx="9324000" cy="990000"/>
          </a:xfrm>
        </p:spPr>
        <p:txBody>
          <a:bodyPr/>
          <a:lstStyle>
            <a:lvl1pPr marL="0" indent="0">
              <a:buNone/>
              <a:defRPr>
                <a:solidFill>
                  <a:schemeClr val="accent6"/>
                </a:solidFill>
              </a:defRPr>
            </a:lvl1pPr>
          </a:lstStyle>
          <a:p>
            <a:pPr lvl="0"/>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3" name="Freeform 5"/>
          <p:cNvSpPr>
            <a:spLocks noEditPoints="1"/>
          </p:cNvSpPr>
          <p:nvPr userDrawn="1">
            <p:custDataLst>
              <p:tags r:id="rId1"/>
            </p:custDataLst>
          </p:nvPr>
        </p:nvSpPr>
        <p:spPr bwMode="auto">
          <a:xfrm>
            <a:off x="261563" y="536169"/>
            <a:ext cx="400543" cy="362396"/>
          </a:xfrm>
          <a:custGeom>
            <a:avLst/>
            <a:gdLst>
              <a:gd name="T0" fmla="*/ 106 w 336"/>
              <a:gd name="T1" fmla="*/ 0 h 304"/>
              <a:gd name="T2" fmla="*/ 140 w 336"/>
              <a:gd name="T3" fmla="*/ 38 h 304"/>
              <a:gd name="T4" fmla="*/ 140 w 336"/>
              <a:gd name="T5" fmla="*/ 38 h 304"/>
              <a:gd name="T6" fmla="*/ 124 w 336"/>
              <a:gd name="T7" fmla="*/ 50 h 304"/>
              <a:gd name="T8" fmla="*/ 110 w 336"/>
              <a:gd name="T9" fmla="*/ 64 h 304"/>
              <a:gd name="T10" fmla="*/ 100 w 336"/>
              <a:gd name="T11" fmla="*/ 78 h 304"/>
              <a:gd name="T12" fmla="*/ 88 w 336"/>
              <a:gd name="T13" fmla="*/ 92 h 304"/>
              <a:gd name="T14" fmla="*/ 82 w 336"/>
              <a:gd name="T15" fmla="*/ 108 h 304"/>
              <a:gd name="T16" fmla="*/ 76 w 336"/>
              <a:gd name="T17" fmla="*/ 124 h 304"/>
              <a:gd name="T18" fmla="*/ 72 w 336"/>
              <a:gd name="T19" fmla="*/ 140 h 304"/>
              <a:gd name="T20" fmla="*/ 70 w 336"/>
              <a:gd name="T21" fmla="*/ 156 h 304"/>
              <a:gd name="T22" fmla="*/ 70 w 336"/>
              <a:gd name="T23" fmla="*/ 156 h 304"/>
              <a:gd name="T24" fmla="*/ 144 w 336"/>
              <a:gd name="T25" fmla="*/ 156 h 304"/>
              <a:gd name="T26" fmla="*/ 144 w 336"/>
              <a:gd name="T27" fmla="*/ 304 h 304"/>
              <a:gd name="T28" fmla="*/ 0 w 336"/>
              <a:gd name="T29" fmla="*/ 304 h 304"/>
              <a:gd name="T30" fmla="*/ 0 w 336"/>
              <a:gd name="T31" fmla="*/ 192 h 304"/>
              <a:gd name="T32" fmla="*/ 0 w 336"/>
              <a:gd name="T33" fmla="*/ 192 h 304"/>
              <a:gd name="T34" fmla="*/ 0 w 336"/>
              <a:gd name="T35" fmla="*/ 160 h 304"/>
              <a:gd name="T36" fmla="*/ 4 w 336"/>
              <a:gd name="T37" fmla="*/ 130 h 304"/>
              <a:gd name="T38" fmla="*/ 12 w 336"/>
              <a:gd name="T39" fmla="*/ 104 h 304"/>
              <a:gd name="T40" fmla="*/ 26 w 336"/>
              <a:gd name="T41" fmla="*/ 78 h 304"/>
              <a:gd name="T42" fmla="*/ 40 w 336"/>
              <a:gd name="T43" fmla="*/ 54 h 304"/>
              <a:gd name="T44" fmla="*/ 56 w 336"/>
              <a:gd name="T45" fmla="*/ 34 h 304"/>
              <a:gd name="T46" fmla="*/ 80 w 336"/>
              <a:gd name="T47" fmla="*/ 16 h 304"/>
              <a:gd name="T48" fmla="*/ 106 w 336"/>
              <a:gd name="T49" fmla="*/ 0 h 304"/>
              <a:gd name="T50" fmla="*/ 106 w 336"/>
              <a:gd name="T51" fmla="*/ 0 h 304"/>
              <a:gd name="T52" fmla="*/ 106 w 336"/>
              <a:gd name="T53" fmla="*/ 0 h 304"/>
              <a:gd name="T54" fmla="*/ 106 w 336"/>
              <a:gd name="T55" fmla="*/ 0 h 304"/>
              <a:gd name="T56" fmla="*/ 298 w 336"/>
              <a:gd name="T57" fmla="*/ 0 h 304"/>
              <a:gd name="T58" fmla="*/ 298 w 336"/>
              <a:gd name="T59" fmla="*/ 0 h 304"/>
              <a:gd name="T60" fmla="*/ 298 w 336"/>
              <a:gd name="T61" fmla="*/ 0 h 304"/>
              <a:gd name="T62" fmla="*/ 272 w 336"/>
              <a:gd name="T63" fmla="*/ 16 h 304"/>
              <a:gd name="T64" fmla="*/ 250 w 336"/>
              <a:gd name="T65" fmla="*/ 36 h 304"/>
              <a:gd name="T66" fmla="*/ 232 w 336"/>
              <a:gd name="T67" fmla="*/ 56 h 304"/>
              <a:gd name="T68" fmla="*/ 218 w 336"/>
              <a:gd name="T69" fmla="*/ 80 h 304"/>
              <a:gd name="T70" fmla="*/ 204 w 336"/>
              <a:gd name="T71" fmla="*/ 106 h 304"/>
              <a:gd name="T72" fmla="*/ 196 w 336"/>
              <a:gd name="T73" fmla="*/ 130 h 304"/>
              <a:gd name="T74" fmla="*/ 192 w 336"/>
              <a:gd name="T75" fmla="*/ 160 h 304"/>
              <a:gd name="T76" fmla="*/ 192 w 336"/>
              <a:gd name="T77" fmla="*/ 192 h 304"/>
              <a:gd name="T78" fmla="*/ 192 w 336"/>
              <a:gd name="T79" fmla="*/ 192 h 304"/>
              <a:gd name="T80" fmla="*/ 192 w 336"/>
              <a:gd name="T81" fmla="*/ 304 h 304"/>
              <a:gd name="T82" fmla="*/ 336 w 336"/>
              <a:gd name="T83" fmla="*/ 304 h 304"/>
              <a:gd name="T84" fmla="*/ 336 w 336"/>
              <a:gd name="T85" fmla="*/ 156 h 304"/>
              <a:gd name="T86" fmla="*/ 260 w 336"/>
              <a:gd name="T87" fmla="*/ 156 h 304"/>
              <a:gd name="T88" fmla="*/ 260 w 336"/>
              <a:gd name="T89" fmla="*/ 156 h 304"/>
              <a:gd name="T90" fmla="*/ 264 w 336"/>
              <a:gd name="T91" fmla="*/ 140 h 304"/>
              <a:gd name="T92" fmla="*/ 268 w 336"/>
              <a:gd name="T93" fmla="*/ 124 h 304"/>
              <a:gd name="T94" fmla="*/ 274 w 336"/>
              <a:gd name="T95" fmla="*/ 108 h 304"/>
              <a:gd name="T96" fmla="*/ 280 w 336"/>
              <a:gd name="T97" fmla="*/ 92 h 304"/>
              <a:gd name="T98" fmla="*/ 292 w 336"/>
              <a:gd name="T99" fmla="*/ 78 h 304"/>
              <a:gd name="T100" fmla="*/ 304 w 336"/>
              <a:gd name="T101" fmla="*/ 64 h 304"/>
              <a:gd name="T102" fmla="*/ 316 w 336"/>
              <a:gd name="T103" fmla="*/ 50 h 304"/>
              <a:gd name="T104" fmla="*/ 332 w 336"/>
              <a:gd name="T105" fmla="*/ 38 h 304"/>
              <a:gd name="T106" fmla="*/ 332 w 336"/>
              <a:gd name="T107" fmla="*/ 38 h 304"/>
              <a:gd name="T108" fmla="*/ 298 w 336"/>
              <a:gd name="T109" fmla="*/ 0 h 304"/>
              <a:gd name="T110" fmla="*/ 298 w 33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6" h="304">
                <a:moveTo>
                  <a:pt x="106" y="0"/>
                </a:moveTo>
                <a:lnTo>
                  <a:pt x="140" y="38"/>
                </a:lnTo>
                <a:lnTo>
                  <a:pt x="140" y="38"/>
                </a:lnTo>
                <a:lnTo>
                  <a:pt x="124" y="50"/>
                </a:lnTo>
                <a:lnTo>
                  <a:pt x="110" y="64"/>
                </a:lnTo>
                <a:lnTo>
                  <a:pt x="100" y="78"/>
                </a:lnTo>
                <a:lnTo>
                  <a:pt x="88" y="92"/>
                </a:lnTo>
                <a:lnTo>
                  <a:pt x="82" y="108"/>
                </a:lnTo>
                <a:lnTo>
                  <a:pt x="76" y="124"/>
                </a:lnTo>
                <a:lnTo>
                  <a:pt x="72" y="140"/>
                </a:lnTo>
                <a:lnTo>
                  <a:pt x="70" y="156"/>
                </a:lnTo>
                <a:lnTo>
                  <a:pt x="70" y="156"/>
                </a:lnTo>
                <a:lnTo>
                  <a:pt x="144" y="156"/>
                </a:lnTo>
                <a:lnTo>
                  <a:pt x="144" y="304"/>
                </a:lnTo>
                <a:lnTo>
                  <a:pt x="0" y="304"/>
                </a:lnTo>
                <a:lnTo>
                  <a:pt x="0" y="192"/>
                </a:lnTo>
                <a:lnTo>
                  <a:pt x="0" y="192"/>
                </a:lnTo>
                <a:lnTo>
                  <a:pt x="0" y="160"/>
                </a:lnTo>
                <a:lnTo>
                  <a:pt x="4" y="130"/>
                </a:lnTo>
                <a:lnTo>
                  <a:pt x="12" y="104"/>
                </a:lnTo>
                <a:lnTo>
                  <a:pt x="26" y="78"/>
                </a:lnTo>
                <a:lnTo>
                  <a:pt x="40" y="54"/>
                </a:lnTo>
                <a:lnTo>
                  <a:pt x="56" y="34"/>
                </a:lnTo>
                <a:lnTo>
                  <a:pt x="80" y="16"/>
                </a:lnTo>
                <a:lnTo>
                  <a:pt x="106" y="0"/>
                </a:lnTo>
                <a:lnTo>
                  <a:pt x="106" y="0"/>
                </a:lnTo>
                <a:lnTo>
                  <a:pt x="106" y="0"/>
                </a:lnTo>
                <a:lnTo>
                  <a:pt x="106" y="0"/>
                </a:lnTo>
                <a:close/>
                <a:moveTo>
                  <a:pt x="298" y="0"/>
                </a:moveTo>
                <a:lnTo>
                  <a:pt x="298" y="0"/>
                </a:lnTo>
                <a:lnTo>
                  <a:pt x="298" y="0"/>
                </a:lnTo>
                <a:lnTo>
                  <a:pt x="272" y="16"/>
                </a:lnTo>
                <a:lnTo>
                  <a:pt x="250" y="36"/>
                </a:lnTo>
                <a:lnTo>
                  <a:pt x="232" y="56"/>
                </a:lnTo>
                <a:lnTo>
                  <a:pt x="218" y="80"/>
                </a:lnTo>
                <a:lnTo>
                  <a:pt x="204" y="106"/>
                </a:lnTo>
                <a:lnTo>
                  <a:pt x="196" y="130"/>
                </a:lnTo>
                <a:lnTo>
                  <a:pt x="192" y="160"/>
                </a:lnTo>
                <a:lnTo>
                  <a:pt x="192" y="192"/>
                </a:lnTo>
                <a:lnTo>
                  <a:pt x="192" y="192"/>
                </a:lnTo>
                <a:lnTo>
                  <a:pt x="192" y="304"/>
                </a:lnTo>
                <a:lnTo>
                  <a:pt x="336" y="304"/>
                </a:lnTo>
                <a:lnTo>
                  <a:pt x="336" y="156"/>
                </a:lnTo>
                <a:lnTo>
                  <a:pt x="260" y="156"/>
                </a:lnTo>
                <a:lnTo>
                  <a:pt x="260" y="156"/>
                </a:lnTo>
                <a:lnTo>
                  <a:pt x="264" y="140"/>
                </a:lnTo>
                <a:lnTo>
                  <a:pt x="268" y="124"/>
                </a:lnTo>
                <a:lnTo>
                  <a:pt x="274" y="108"/>
                </a:lnTo>
                <a:lnTo>
                  <a:pt x="280" y="92"/>
                </a:lnTo>
                <a:lnTo>
                  <a:pt x="292" y="78"/>
                </a:lnTo>
                <a:lnTo>
                  <a:pt x="304" y="64"/>
                </a:lnTo>
                <a:lnTo>
                  <a:pt x="316" y="50"/>
                </a:lnTo>
                <a:lnTo>
                  <a:pt x="332" y="38"/>
                </a:lnTo>
                <a:lnTo>
                  <a:pt x="332" y="38"/>
                </a:lnTo>
                <a:lnTo>
                  <a:pt x="298" y="0"/>
                </a:lnTo>
                <a:lnTo>
                  <a:pt x="298" y="0"/>
                </a:lnTo>
                <a:close/>
              </a:path>
            </a:pathLst>
          </a:custGeom>
          <a:solidFill>
            <a:schemeClr val="accent6"/>
          </a:solidFill>
          <a:ln>
            <a:noFill/>
          </a:ln>
        </p:spPr>
        <p:txBody>
          <a:bodyPr vert="horz" wrap="square" lIns="91440" tIns="45720" rIns="91440" bIns="45720" numCol="1" anchor="t" anchorCtr="0" compatLnSpc="1"/>
          <a:lstStyle/>
          <a:p>
            <a:pPr>
              <a:lnSpc>
                <a:spcPct val="120000"/>
              </a:lnSpc>
            </a:pPr>
            <a:endParaRPr lang="zh-CN" altLang="en-US"/>
          </a:p>
        </p:txBody>
      </p:sp>
      <p:sp>
        <p:nvSpPr>
          <p:cNvPr id="34" name="任意多边形: 形状 33"/>
          <p:cNvSpPr/>
          <p:nvPr userDrawn="1">
            <p:custDataLst>
              <p:tags r:id="rId2"/>
            </p:custDataLst>
          </p:nvPr>
        </p:nvSpPr>
        <p:spPr>
          <a:xfrm flipH="1" flipV="1">
            <a:off x="9496258" y="4334458"/>
            <a:ext cx="2695742" cy="2523542"/>
          </a:xfrm>
          <a:custGeom>
            <a:avLst/>
            <a:gdLst>
              <a:gd name="connsiteX0" fmla="*/ 0 w 2695742"/>
              <a:gd name="connsiteY0" fmla="*/ 0 h 2523542"/>
              <a:gd name="connsiteX1" fmla="*/ 2570644 w 2695742"/>
              <a:gd name="connsiteY1" fmla="*/ 0 h 2523542"/>
              <a:gd name="connsiteX2" fmla="*/ 2612231 w 2695742"/>
              <a:gd name="connsiteY2" fmla="*/ 113624 h 2523542"/>
              <a:gd name="connsiteX3" fmla="*/ 2695742 w 2695742"/>
              <a:gd name="connsiteY3" fmla="*/ 666000 h 2523542"/>
              <a:gd name="connsiteX4" fmla="*/ 838200 w 2695742"/>
              <a:gd name="connsiteY4" fmla="*/ 2523542 h 2523542"/>
              <a:gd name="connsiteX5" fmla="*/ 115161 w 2695742"/>
              <a:gd name="connsiteY5" fmla="*/ 2377567 h 2523542"/>
              <a:gd name="connsiteX6" fmla="*/ 0 w 2695742"/>
              <a:gd name="connsiteY6" fmla="*/ 2322091 h 25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742" h="2523542">
                <a:moveTo>
                  <a:pt x="0" y="0"/>
                </a:moveTo>
                <a:lnTo>
                  <a:pt x="2570644" y="0"/>
                </a:lnTo>
                <a:lnTo>
                  <a:pt x="2612231" y="113624"/>
                </a:lnTo>
                <a:cubicBezTo>
                  <a:pt x="2666504" y="288119"/>
                  <a:pt x="2695742" y="473645"/>
                  <a:pt x="2695742" y="666000"/>
                </a:cubicBezTo>
                <a:cubicBezTo>
                  <a:pt x="2695742" y="1691892"/>
                  <a:pt x="1864092" y="2523542"/>
                  <a:pt x="838200" y="2523542"/>
                </a:cubicBezTo>
                <a:cubicBezTo>
                  <a:pt x="581727" y="2523542"/>
                  <a:pt x="337394" y="2471564"/>
                  <a:pt x="115161" y="2377567"/>
                </a:cubicBezTo>
                <a:lnTo>
                  <a:pt x="0" y="232209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p:custDataLst>
              <p:tags r:id="rId3"/>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2025/6/5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相框">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2025/6/5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3" name="Freeform 5"/>
          <p:cNvSpPr>
            <a:spLocks noEditPoints="1"/>
          </p:cNvSpPr>
          <p:nvPr userDrawn="1">
            <p:custDataLst>
              <p:tags r:id="rId2"/>
            </p:custDataLst>
          </p:nvPr>
        </p:nvSpPr>
        <p:spPr bwMode="auto">
          <a:xfrm>
            <a:off x="170934" y="6248909"/>
            <a:ext cx="400543" cy="362396"/>
          </a:xfrm>
          <a:custGeom>
            <a:avLst/>
            <a:gdLst>
              <a:gd name="T0" fmla="*/ 106 w 336"/>
              <a:gd name="T1" fmla="*/ 0 h 304"/>
              <a:gd name="T2" fmla="*/ 140 w 336"/>
              <a:gd name="T3" fmla="*/ 38 h 304"/>
              <a:gd name="T4" fmla="*/ 140 w 336"/>
              <a:gd name="T5" fmla="*/ 38 h 304"/>
              <a:gd name="T6" fmla="*/ 124 w 336"/>
              <a:gd name="T7" fmla="*/ 50 h 304"/>
              <a:gd name="T8" fmla="*/ 110 w 336"/>
              <a:gd name="T9" fmla="*/ 64 h 304"/>
              <a:gd name="T10" fmla="*/ 100 w 336"/>
              <a:gd name="T11" fmla="*/ 78 h 304"/>
              <a:gd name="T12" fmla="*/ 88 w 336"/>
              <a:gd name="T13" fmla="*/ 92 h 304"/>
              <a:gd name="T14" fmla="*/ 82 w 336"/>
              <a:gd name="T15" fmla="*/ 108 h 304"/>
              <a:gd name="T16" fmla="*/ 76 w 336"/>
              <a:gd name="T17" fmla="*/ 124 h 304"/>
              <a:gd name="T18" fmla="*/ 72 w 336"/>
              <a:gd name="T19" fmla="*/ 140 h 304"/>
              <a:gd name="T20" fmla="*/ 70 w 336"/>
              <a:gd name="T21" fmla="*/ 156 h 304"/>
              <a:gd name="T22" fmla="*/ 70 w 336"/>
              <a:gd name="T23" fmla="*/ 156 h 304"/>
              <a:gd name="T24" fmla="*/ 144 w 336"/>
              <a:gd name="T25" fmla="*/ 156 h 304"/>
              <a:gd name="T26" fmla="*/ 144 w 336"/>
              <a:gd name="T27" fmla="*/ 304 h 304"/>
              <a:gd name="T28" fmla="*/ 0 w 336"/>
              <a:gd name="T29" fmla="*/ 304 h 304"/>
              <a:gd name="T30" fmla="*/ 0 w 336"/>
              <a:gd name="T31" fmla="*/ 192 h 304"/>
              <a:gd name="T32" fmla="*/ 0 w 336"/>
              <a:gd name="T33" fmla="*/ 192 h 304"/>
              <a:gd name="T34" fmla="*/ 0 w 336"/>
              <a:gd name="T35" fmla="*/ 160 h 304"/>
              <a:gd name="T36" fmla="*/ 4 w 336"/>
              <a:gd name="T37" fmla="*/ 130 h 304"/>
              <a:gd name="T38" fmla="*/ 12 w 336"/>
              <a:gd name="T39" fmla="*/ 104 h 304"/>
              <a:gd name="T40" fmla="*/ 26 w 336"/>
              <a:gd name="T41" fmla="*/ 78 h 304"/>
              <a:gd name="T42" fmla="*/ 40 w 336"/>
              <a:gd name="T43" fmla="*/ 54 h 304"/>
              <a:gd name="T44" fmla="*/ 56 w 336"/>
              <a:gd name="T45" fmla="*/ 34 h 304"/>
              <a:gd name="T46" fmla="*/ 80 w 336"/>
              <a:gd name="T47" fmla="*/ 16 h 304"/>
              <a:gd name="T48" fmla="*/ 106 w 336"/>
              <a:gd name="T49" fmla="*/ 0 h 304"/>
              <a:gd name="T50" fmla="*/ 106 w 336"/>
              <a:gd name="T51" fmla="*/ 0 h 304"/>
              <a:gd name="T52" fmla="*/ 106 w 336"/>
              <a:gd name="T53" fmla="*/ 0 h 304"/>
              <a:gd name="T54" fmla="*/ 106 w 336"/>
              <a:gd name="T55" fmla="*/ 0 h 304"/>
              <a:gd name="T56" fmla="*/ 298 w 336"/>
              <a:gd name="T57" fmla="*/ 0 h 304"/>
              <a:gd name="T58" fmla="*/ 298 w 336"/>
              <a:gd name="T59" fmla="*/ 0 h 304"/>
              <a:gd name="T60" fmla="*/ 298 w 336"/>
              <a:gd name="T61" fmla="*/ 0 h 304"/>
              <a:gd name="T62" fmla="*/ 272 w 336"/>
              <a:gd name="T63" fmla="*/ 16 h 304"/>
              <a:gd name="T64" fmla="*/ 250 w 336"/>
              <a:gd name="T65" fmla="*/ 36 h 304"/>
              <a:gd name="T66" fmla="*/ 232 w 336"/>
              <a:gd name="T67" fmla="*/ 56 h 304"/>
              <a:gd name="T68" fmla="*/ 218 w 336"/>
              <a:gd name="T69" fmla="*/ 80 h 304"/>
              <a:gd name="T70" fmla="*/ 204 w 336"/>
              <a:gd name="T71" fmla="*/ 106 h 304"/>
              <a:gd name="T72" fmla="*/ 196 w 336"/>
              <a:gd name="T73" fmla="*/ 130 h 304"/>
              <a:gd name="T74" fmla="*/ 192 w 336"/>
              <a:gd name="T75" fmla="*/ 160 h 304"/>
              <a:gd name="T76" fmla="*/ 192 w 336"/>
              <a:gd name="T77" fmla="*/ 192 h 304"/>
              <a:gd name="T78" fmla="*/ 192 w 336"/>
              <a:gd name="T79" fmla="*/ 192 h 304"/>
              <a:gd name="T80" fmla="*/ 192 w 336"/>
              <a:gd name="T81" fmla="*/ 304 h 304"/>
              <a:gd name="T82" fmla="*/ 336 w 336"/>
              <a:gd name="T83" fmla="*/ 304 h 304"/>
              <a:gd name="T84" fmla="*/ 336 w 336"/>
              <a:gd name="T85" fmla="*/ 156 h 304"/>
              <a:gd name="T86" fmla="*/ 260 w 336"/>
              <a:gd name="T87" fmla="*/ 156 h 304"/>
              <a:gd name="T88" fmla="*/ 260 w 336"/>
              <a:gd name="T89" fmla="*/ 156 h 304"/>
              <a:gd name="T90" fmla="*/ 264 w 336"/>
              <a:gd name="T91" fmla="*/ 140 h 304"/>
              <a:gd name="T92" fmla="*/ 268 w 336"/>
              <a:gd name="T93" fmla="*/ 124 h 304"/>
              <a:gd name="T94" fmla="*/ 274 w 336"/>
              <a:gd name="T95" fmla="*/ 108 h 304"/>
              <a:gd name="T96" fmla="*/ 280 w 336"/>
              <a:gd name="T97" fmla="*/ 92 h 304"/>
              <a:gd name="T98" fmla="*/ 292 w 336"/>
              <a:gd name="T99" fmla="*/ 78 h 304"/>
              <a:gd name="T100" fmla="*/ 304 w 336"/>
              <a:gd name="T101" fmla="*/ 64 h 304"/>
              <a:gd name="T102" fmla="*/ 316 w 336"/>
              <a:gd name="T103" fmla="*/ 50 h 304"/>
              <a:gd name="T104" fmla="*/ 332 w 336"/>
              <a:gd name="T105" fmla="*/ 38 h 304"/>
              <a:gd name="T106" fmla="*/ 332 w 336"/>
              <a:gd name="T107" fmla="*/ 38 h 304"/>
              <a:gd name="T108" fmla="*/ 298 w 336"/>
              <a:gd name="T109" fmla="*/ 0 h 304"/>
              <a:gd name="T110" fmla="*/ 298 w 33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6" h="304">
                <a:moveTo>
                  <a:pt x="106" y="0"/>
                </a:moveTo>
                <a:lnTo>
                  <a:pt x="140" y="38"/>
                </a:lnTo>
                <a:lnTo>
                  <a:pt x="140" y="38"/>
                </a:lnTo>
                <a:lnTo>
                  <a:pt x="124" y="50"/>
                </a:lnTo>
                <a:lnTo>
                  <a:pt x="110" y="64"/>
                </a:lnTo>
                <a:lnTo>
                  <a:pt x="100" y="78"/>
                </a:lnTo>
                <a:lnTo>
                  <a:pt x="88" y="92"/>
                </a:lnTo>
                <a:lnTo>
                  <a:pt x="82" y="108"/>
                </a:lnTo>
                <a:lnTo>
                  <a:pt x="76" y="124"/>
                </a:lnTo>
                <a:lnTo>
                  <a:pt x="72" y="140"/>
                </a:lnTo>
                <a:lnTo>
                  <a:pt x="70" y="156"/>
                </a:lnTo>
                <a:lnTo>
                  <a:pt x="70" y="156"/>
                </a:lnTo>
                <a:lnTo>
                  <a:pt x="144" y="156"/>
                </a:lnTo>
                <a:lnTo>
                  <a:pt x="144" y="304"/>
                </a:lnTo>
                <a:lnTo>
                  <a:pt x="0" y="304"/>
                </a:lnTo>
                <a:lnTo>
                  <a:pt x="0" y="192"/>
                </a:lnTo>
                <a:lnTo>
                  <a:pt x="0" y="192"/>
                </a:lnTo>
                <a:lnTo>
                  <a:pt x="0" y="160"/>
                </a:lnTo>
                <a:lnTo>
                  <a:pt x="4" y="130"/>
                </a:lnTo>
                <a:lnTo>
                  <a:pt x="12" y="104"/>
                </a:lnTo>
                <a:lnTo>
                  <a:pt x="26" y="78"/>
                </a:lnTo>
                <a:lnTo>
                  <a:pt x="40" y="54"/>
                </a:lnTo>
                <a:lnTo>
                  <a:pt x="56" y="34"/>
                </a:lnTo>
                <a:lnTo>
                  <a:pt x="80" y="16"/>
                </a:lnTo>
                <a:lnTo>
                  <a:pt x="106" y="0"/>
                </a:lnTo>
                <a:lnTo>
                  <a:pt x="106" y="0"/>
                </a:lnTo>
                <a:lnTo>
                  <a:pt x="106" y="0"/>
                </a:lnTo>
                <a:lnTo>
                  <a:pt x="106" y="0"/>
                </a:lnTo>
                <a:close/>
                <a:moveTo>
                  <a:pt x="298" y="0"/>
                </a:moveTo>
                <a:lnTo>
                  <a:pt x="298" y="0"/>
                </a:lnTo>
                <a:lnTo>
                  <a:pt x="298" y="0"/>
                </a:lnTo>
                <a:lnTo>
                  <a:pt x="272" y="16"/>
                </a:lnTo>
                <a:lnTo>
                  <a:pt x="250" y="36"/>
                </a:lnTo>
                <a:lnTo>
                  <a:pt x="232" y="56"/>
                </a:lnTo>
                <a:lnTo>
                  <a:pt x="218" y="80"/>
                </a:lnTo>
                <a:lnTo>
                  <a:pt x="204" y="106"/>
                </a:lnTo>
                <a:lnTo>
                  <a:pt x="196" y="130"/>
                </a:lnTo>
                <a:lnTo>
                  <a:pt x="192" y="160"/>
                </a:lnTo>
                <a:lnTo>
                  <a:pt x="192" y="192"/>
                </a:lnTo>
                <a:lnTo>
                  <a:pt x="192" y="192"/>
                </a:lnTo>
                <a:lnTo>
                  <a:pt x="192" y="304"/>
                </a:lnTo>
                <a:lnTo>
                  <a:pt x="336" y="304"/>
                </a:lnTo>
                <a:lnTo>
                  <a:pt x="336" y="156"/>
                </a:lnTo>
                <a:lnTo>
                  <a:pt x="260" y="156"/>
                </a:lnTo>
                <a:lnTo>
                  <a:pt x="260" y="156"/>
                </a:lnTo>
                <a:lnTo>
                  <a:pt x="264" y="140"/>
                </a:lnTo>
                <a:lnTo>
                  <a:pt x="268" y="124"/>
                </a:lnTo>
                <a:lnTo>
                  <a:pt x="274" y="108"/>
                </a:lnTo>
                <a:lnTo>
                  <a:pt x="280" y="92"/>
                </a:lnTo>
                <a:lnTo>
                  <a:pt x="292" y="78"/>
                </a:lnTo>
                <a:lnTo>
                  <a:pt x="304" y="64"/>
                </a:lnTo>
                <a:lnTo>
                  <a:pt x="316" y="50"/>
                </a:lnTo>
                <a:lnTo>
                  <a:pt x="332" y="38"/>
                </a:lnTo>
                <a:lnTo>
                  <a:pt x="332" y="38"/>
                </a:lnTo>
                <a:lnTo>
                  <a:pt x="298" y="0"/>
                </a:lnTo>
                <a:lnTo>
                  <a:pt x="298" y="0"/>
                </a:lnTo>
                <a:close/>
              </a:path>
            </a:pathLst>
          </a:custGeom>
          <a:solidFill>
            <a:schemeClr val="accent6"/>
          </a:solidFill>
          <a:ln>
            <a:noFill/>
          </a:ln>
        </p:spPr>
        <p:txBody>
          <a:bodyPr vert="horz" wrap="square" lIns="91440" tIns="45720" rIns="91440" bIns="45720" numCol="1" anchor="t" anchorCtr="0" compatLnSpc="1"/>
          <a:lstStyle/>
          <a:p>
            <a:pPr>
              <a:lnSpc>
                <a:spcPct val="120000"/>
              </a:lnSpc>
            </a:pPr>
            <a:endParaRPr lang="zh-CN" altLang="en-US"/>
          </a:p>
        </p:txBody>
      </p:sp>
      <p:sp>
        <p:nvSpPr>
          <p:cNvPr id="24" name="Freeform 5"/>
          <p:cNvSpPr>
            <a:spLocks noEditPoints="1"/>
          </p:cNvSpPr>
          <p:nvPr userDrawn="1">
            <p:custDataLst>
              <p:tags r:id="rId3"/>
            </p:custDataLst>
          </p:nvPr>
        </p:nvSpPr>
        <p:spPr bwMode="auto">
          <a:xfrm flipH="1" flipV="1">
            <a:off x="4142657" y="263224"/>
            <a:ext cx="400543" cy="362396"/>
          </a:xfrm>
          <a:custGeom>
            <a:avLst/>
            <a:gdLst>
              <a:gd name="T0" fmla="*/ 106 w 336"/>
              <a:gd name="T1" fmla="*/ 0 h 304"/>
              <a:gd name="T2" fmla="*/ 140 w 336"/>
              <a:gd name="T3" fmla="*/ 38 h 304"/>
              <a:gd name="T4" fmla="*/ 140 w 336"/>
              <a:gd name="T5" fmla="*/ 38 h 304"/>
              <a:gd name="T6" fmla="*/ 124 w 336"/>
              <a:gd name="T7" fmla="*/ 50 h 304"/>
              <a:gd name="T8" fmla="*/ 110 w 336"/>
              <a:gd name="T9" fmla="*/ 64 h 304"/>
              <a:gd name="T10" fmla="*/ 100 w 336"/>
              <a:gd name="T11" fmla="*/ 78 h 304"/>
              <a:gd name="T12" fmla="*/ 88 w 336"/>
              <a:gd name="T13" fmla="*/ 92 h 304"/>
              <a:gd name="T14" fmla="*/ 82 w 336"/>
              <a:gd name="T15" fmla="*/ 108 h 304"/>
              <a:gd name="T16" fmla="*/ 76 w 336"/>
              <a:gd name="T17" fmla="*/ 124 h 304"/>
              <a:gd name="T18" fmla="*/ 72 w 336"/>
              <a:gd name="T19" fmla="*/ 140 h 304"/>
              <a:gd name="T20" fmla="*/ 70 w 336"/>
              <a:gd name="T21" fmla="*/ 156 h 304"/>
              <a:gd name="T22" fmla="*/ 70 w 336"/>
              <a:gd name="T23" fmla="*/ 156 h 304"/>
              <a:gd name="T24" fmla="*/ 144 w 336"/>
              <a:gd name="T25" fmla="*/ 156 h 304"/>
              <a:gd name="T26" fmla="*/ 144 w 336"/>
              <a:gd name="T27" fmla="*/ 304 h 304"/>
              <a:gd name="T28" fmla="*/ 0 w 336"/>
              <a:gd name="T29" fmla="*/ 304 h 304"/>
              <a:gd name="T30" fmla="*/ 0 w 336"/>
              <a:gd name="T31" fmla="*/ 192 h 304"/>
              <a:gd name="T32" fmla="*/ 0 w 336"/>
              <a:gd name="T33" fmla="*/ 192 h 304"/>
              <a:gd name="T34" fmla="*/ 0 w 336"/>
              <a:gd name="T35" fmla="*/ 160 h 304"/>
              <a:gd name="T36" fmla="*/ 4 w 336"/>
              <a:gd name="T37" fmla="*/ 130 h 304"/>
              <a:gd name="T38" fmla="*/ 12 w 336"/>
              <a:gd name="T39" fmla="*/ 104 h 304"/>
              <a:gd name="T40" fmla="*/ 26 w 336"/>
              <a:gd name="T41" fmla="*/ 78 h 304"/>
              <a:gd name="T42" fmla="*/ 40 w 336"/>
              <a:gd name="T43" fmla="*/ 54 h 304"/>
              <a:gd name="T44" fmla="*/ 56 w 336"/>
              <a:gd name="T45" fmla="*/ 34 h 304"/>
              <a:gd name="T46" fmla="*/ 80 w 336"/>
              <a:gd name="T47" fmla="*/ 16 h 304"/>
              <a:gd name="T48" fmla="*/ 106 w 336"/>
              <a:gd name="T49" fmla="*/ 0 h 304"/>
              <a:gd name="T50" fmla="*/ 106 w 336"/>
              <a:gd name="T51" fmla="*/ 0 h 304"/>
              <a:gd name="T52" fmla="*/ 106 w 336"/>
              <a:gd name="T53" fmla="*/ 0 h 304"/>
              <a:gd name="T54" fmla="*/ 106 w 336"/>
              <a:gd name="T55" fmla="*/ 0 h 304"/>
              <a:gd name="T56" fmla="*/ 298 w 336"/>
              <a:gd name="T57" fmla="*/ 0 h 304"/>
              <a:gd name="T58" fmla="*/ 298 w 336"/>
              <a:gd name="T59" fmla="*/ 0 h 304"/>
              <a:gd name="T60" fmla="*/ 298 w 336"/>
              <a:gd name="T61" fmla="*/ 0 h 304"/>
              <a:gd name="T62" fmla="*/ 272 w 336"/>
              <a:gd name="T63" fmla="*/ 16 h 304"/>
              <a:gd name="T64" fmla="*/ 250 w 336"/>
              <a:gd name="T65" fmla="*/ 36 h 304"/>
              <a:gd name="T66" fmla="*/ 232 w 336"/>
              <a:gd name="T67" fmla="*/ 56 h 304"/>
              <a:gd name="T68" fmla="*/ 218 w 336"/>
              <a:gd name="T69" fmla="*/ 80 h 304"/>
              <a:gd name="T70" fmla="*/ 204 w 336"/>
              <a:gd name="T71" fmla="*/ 106 h 304"/>
              <a:gd name="T72" fmla="*/ 196 w 336"/>
              <a:gd name="T73" fmla="*/ 130 h 304"/>
              <a:gd name="T74" fmla="*/ 192 w 336"/>
              <a:gd name="T75" fmla="*/ 160 h 304"/>
              <a:gd name="T76" fmla="*/ 192 w 336"/>
              <a:gd name="T77" fmla="*/ 192 h 304"/>
              <a:gd name="T78" fmla="*/ 192 w 336"/>
              <a:gd name="T79" fmla="*/ 192 h 304"/>
              <a:gd name="T80" fmla="*/ 192 w 336"/>
              <a:gd name="T81" fmla="*/ 304 h 304"/>
              <a:gd name="T82" fmla="*/ 336 w 336"/>
              <a:gd name="T83" fmla="*/ 304 h 304"/>
              <a:gd name="T84" fmla="*/ 336 w 336"/>
              <a:gd name="T85" fmla="*/ 156 h 304"/>
              <a:gd name="T86" fmla="*/ 260 w 336"/>
              <a:gd name="T87" fmla="*/ 156 h 304"/>
              <a:gd name="T88" fmla="*/ 260 w 336"/>
              <a:gd name="T89" fmla="*/ 156 h 304"/>
              <a:gd name="T90" fmla="*/ 264 w 336"/>
              <a:gd name="T91" fmla="*/ 140 h 304"/>
              <a:gd name="T92" fmla="*/ 268 w 336"/>
              <a:gd name="T93" fmla="*/ 124 h 304"/>
              <a:gd name="T94" fmla="*/ 274 w 336"/>
              <a:gd name="T95" fmla="*/ 108 h 304"/>
              <a:gd name="T96" fmla="*/ 280 w 336"/>
              <a:gd name="T97" fmla="*/ 92 h 304"/>
              <a:gd name="T98" fmla="*/ 292 w 336"/>
              <a:gd name="T99" fmla="*/ 78 h 304"/>
              <a:gd name="T100" fmla="*/ 304 w 336"/>
              <a:gd name="T101" fmla="*/ 64 h 304"/>
              <a:gd name="T102" fmla="*/ 316 w 336"/>
              <a:gd name="T103" fmla="*/ 50 h 304"/>
              <a:gd name="T104" fmla="*/ 332 w 336"/>
              <a:gd name="T105" fmla="*/ 38 h 304"/>
              <a:gd name="T106" fmla="*/ 332 w 336"/>
              <a:gd name="T107" fmla="*/ 38 h 304"/>
              <a:gd name="T108" fmla="*/ 298 w 336"/>
              <a:gd name="T109" fmla="*/ 0 h 304"/>
              <a:gd name="T110" fmla="*/ 298 w 33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6" h="304">
                <a:moveTo>
                  <a:pt x="106" y="0"/>
                </a:moveTo>
                <a:lnTo>
                  <a:pt x="140" y="38"/>
                </a:lnTo>
                <a:lnTo>
                  <a:pt x="140" y="38"/>
                </a:lnTo>
                <a:lnTo>
                  <a:pt x="124" y="50"/>
                </a:lnTo>
                <a:lnTo>
                  <a:pt x="110" y="64"/>
                </a:lnTo>
                <a:lnTo>
                  <a:pt x="100" y="78"/>
                </a:lnTo>
                <a:lnTo>
                  <a:pt x="88" y="92"/>
                </a:lnTo>
                <a:lnTo>
                  <a:pt x="82" y="108"/>
                </a:lnTo>
                <a:lnTo>
                  <a:pt x="76" y="124"/>
                </a:lnTo>
                <a:lnTo>
                  <a:pt x="72" y="140"/>
                </a:lnTo>
                <a:lnTo>
                  <a:pt x="70" y="156"/>
                </a:lnTo>
                <a:lnTo>
                  <a:pt x="70" y="156"/>
                </a:lnTo>
                <a:lnTo>
                  <a:pt x="144" y="156"/>
                </a:lnTo>
                <a:lnTo>
                  <a:pt x="144" y="304"/>
                </a:lnTo>
                <a:lnTo>
                  <a:pt x="0" y="304"/>
                </a:lnTo>
                <a:lnTo>
                  <a:pt x="0" y="192"/>
                </a:lnTo>
                <a:lnTo>
                  <a:pt x="0" y="192"/>
                </a:lnTo>
                <a:lnTo>
                  <a:pt x="0" y="160"/>
                </a:lnTo>
                <a:lnTo>
                  <a:pt x="4" y="130"/>
                </a:lnTo>
                <a:lnTo>
                  <a:pt x="12" y="104"/>
                </a:lnTo>
                <a:lnTo>
                  <a:pt x="26" y="78"/>
                </a:lnTo>
                <a:lnTo>
                  <a:pt x="40" y="54"/>
                </a:lnTo>
                <a:lnTo>
                  <a:pt x="56" y="34"/>
                </a:lnTo>
                <a:lnTo>
                  <a:pt x="80" y="16"/>
                </a:lnTo>
                <a:lnTo>
                  <a:pt x="106" y="0"/>
                </a:lnTo>
                <a:lnTo>
                  <a:pt x="106" y="0"/>
                </a:lnTo>
                <a:lnTo>
                  <a:pt x="106" y="0"/>
                </a:lnTo>
                <a:lnTo>
                  <a:pt x="106" y="0"/>
                </a:lnTo>
                <a:close/>
                <a:moveTo>
                  <a:pt x="298" y="0"/>
                </a:moveTo>
                <a:lnTo>
                  <a:pt x="298" y="0"/>
                </a:lnTo>
                <a:lnTo>
                  <a:pt x="298" y="0"/>
                </a:lnTo>
                <a:lnTo>
                  <a:pt x="272" y="16"/>
                </a:lnTo>
                <a:lnTo>
                  <a:pt x="250" y="36"/>
                </a:lnTo>
                <a:lnTo>
                  <a:pt x="232" y="56"/>
                </a:lnTo>
                <a:lnTo>
                  <a:pt x="218" y="80"/>
                </a:lnTo>
                <a:lnTo>
                  <a:pt x="204" y="106"/>
                </a:lnTo>
                <a:lnTo>
                  <a:pt x="196" y="130"/>
                </a:lnTo>
                <a:lnTo>
                  <a:pt x="192" y="160"/>
                </a:lnTo>
                <a:lnTo>
                  <a:pt x="192" y="192"/>
                </a:lnTo>
                <a:lnTo>
                  <a:pt x="192" y="192"/>
                </a:lnTo>
                <a:lnTo>
                  <a:pt x="192" y="304"/>
                </a:lnTo>
                <a:lnTo>
                  <a:pt x="336" y="304"/>
                </a:lnTo>
                <a:lnTo>
                  <a:pt x="336" y="156"/>
                </a:lnTo>
                <a:lnTo>
                  <a:pt x="260" y="156"/>
                </a:lnTo>
                <a:lnTo>
                  <a:pt x="260" y="156"/>
                </a:lnTo>
                <a:lnTo>
                  <a:pt x="264" y="140"/>
                </a:lnTo>
                <a:lnTo>
                  <a:pt x="268" y="124"/>
                </a:lnTo>
                <a:lnTo>
                  <a:pt x="274" y="108"/>
                </a:lnTo>
                <a:lnTo>
                  <a:pt x="280" y="92"/>
                </a:lnTo>
                <a:lnTo>
                  <a:pt x="292" y="78"/>
                </a:lnTo>
                <a:lnTo>
                  <a:pt x="304" y="64"/>
                </a:lnTo>
                <a:lnTo>
                  <a:pt x="316" y="50"/>
                </a:lnTo>
                <a:lnTo>
                  <a:pt x="332" y="38"/>
                </a:lnTo>
                <a:lnTo>
                  <a:pt x="332" y="38"/>
                </a:lnTo>
                <a:lnTo>
                  <a:pt x="298" y="0"/>
                </a:lnTo>
                <a:lnTo>
                  <a:pt x="298" y="0"/>
                </a:lnTo>
                <a:close/>
              </a:path>
            </a:pathLst>
          </a:custGeom>
          <a:solidFill>
            <a:schemeClr val="accent6"/>
          </a:solidFill>
          <a:ln>
            <a:noFill/>
          </a:ln>
        </p:spPr>
        <p:txBody>
          <a:bodyPr vert="horz" wrap="square" lIns="91440" tIns="45720" rIns="91440" bIns="45720" numCol="1" anchor="t" anchorCtr="0" compatLnSpc="1"/>
          <a:lstStyle/>
          <a:p>
            <a:pPr>
              <a:lnSpc>
                <a:spcPct val="120000"/>
              </a:lnSpc>
            </a:pPr>
            <a:endParaRPr lang="zh-CN" altLang="en-US"/>
          </a:p>
        </p:txBody>
      </p:sp>
      <p:sp>
        <p:nvSpPr>
          <p:cNvPr id="25" name="任意多边形: 形状 24"/>
          <p:cNvSpPr/>
          <p:nvPr userDrawn="1">
            <p:custDataLst>
              <p:tags r:id="rId4"/>
            </p:custDataLst>
          </p:nvPr>
        </p:nvSpPr>
        <p:spPr>
          <a:xfrm flipH="1">
            <a:off x="9496258" y="0"/>
            <a:ext cx="2695742" cy="2523542"/>
          </a:xfrm>
          <a:custGeom>
            <a:avLst/>
            <a:gdLst>
              <a:gd name="connsiteX0" fmla="*/ 0 w 2695742"/>
              <a:gd name="connsiteY0" fmla="*/ 0 h 2523542"/>
              <a:gd name="connsiteX1" fmla="*/ 2570644 w 2695742"/>
              <a:gd name="connsiteY1" fmla="*/ 0 h 2523542"/>
              <a:gd name="connsiteX2" fmla="*/ 2612231 w 2695742"/>
              <a:gd name="connsiteY2" fmla="*/ 113624 h 2523542"/>
              <a:gd name="connsiteX3" fmla="*/ 2695742 w 2695742"/>
              <a:gd name="connsiteY3" fmla="*/ 666000 h 2523542"/>
              <a:gd name="connsiteX4" fmla="*/ 838200 w 2695742"/>
              <a:gd name="connsiteY4" fmla="*/ 2523542 h 2523542"/>
              <a:gd name="connsiteX5" fmla="*/ 115161 w 2695742"/>
              <a:gd name="connsiteY5" fmla="*/ 2377567 h 2523542"/>
              <a:gd name="connsiteX6" fmla="*/ 0 w 2695742"/>
              <a:gd name="connsiteY6" fmla="*/ 2322091 h 25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742" h="2523542">
                <a:moveTo>
                  <a:pt x="0" y="0"/>
                </a:moveTo>
                <a:lnTo>
                  <a:pt x="2570644" y="0"/>
                </a:lnTo>
                <a:lnTo>
                  <a:pt x="2612231" y="113624"/>
                </a:lnTo>
                <a:cubicBezTo>
                  <a:pt x="2666504" y="288119"/>
                  <a:pt x="2695742" y="473645"/>
                  <a:pt x="2695742" y="666000"/>
                </a:cubicBezTo>
                <a:cubicBezTo>
                  <a:pt x="2695742" y="1691892"/>
                  <a:pt x="1864092" y="2523542"/>
                  <a:pt x="838200" y="2523542"/>
                </a:cubicBezTo>
                <a:cubicBezTo>
                  <a:pt x="581727" y="2523542"/>
                  <a:pt x="337394" y="2471564"/>
                  <a:pt x="115161" y="2377567"/>
                </a:cubicBezTo>
                <a:lnTo>
                  <a:pt x="0" y="232209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2025/6/5</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cxnSp>
        <p:nvCxnSpPr>
          <p:cNvPr id="11" name="直接连接符 10"/>
          <p:cNvCxnSpPr/>
          <p:nvPr userDrawn="1">
            <p:custDataLst>
              <p:tags r:id="rId2"/>
            </p:custDataLst>
          </p:nvPr>
        </p:nvCxnSpPr>
        <p:spPr>
          <a:xfrm>
            <a:off x="3810000" y="1555163"/>
            <a:ext cx="457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任意多边形: 形状 11"/>
          <p:cNvSpPr/>
          <p:nvPr userDrawn="1">
            <p:custDataLst>
              <p:tags r:id="rId3"/>
            </p:custDataLst>
          </p:nvPr>
        </p:nvSpPr>
        <p:spPr>
          <a:xfrm flipH="1" flipV="1">
            <a:off x="9496258" y="4334458"/>
            <a:ext cx="2695742" cy="2523542"/>
          </a:xfrm>
          <a:custGeom>
            <a:avLst/>
            <a:gdLst>
              <a:gd name="connsiteX0" fmla="*/ 0 w 2695742"/>
              <a:gd name="connsiteY0" fmla="*/ 0 h 2523542"/>
              <a:gd name="connsiteX1" fmla="*/ 2570644 w 2695742"/>
              <a:gd name="connsiteY1" fmla="*/ 0 h 2523542"/>
              <a:gd name="connsiteX2" fmla="*/ 2612231 w 2695742"/>
              <a:gd name="connsiteY2" fmla="*/ 113624 h 2523542"/>
              <a:gd name="connsiteX3" fmla="*/ 2695742 w 2695742"/>
              <a:gd name="connsiteY3" fmla="*/ 666000 h 2523542"/>
              <a:gd name="connsiteX4" fmla="*/ 838200 w 2695742"/>
              <a:gd name="connsiteY4" fmla="*/ 2523542 h 2523542"/>
              <a:gd name="connsiteX5" fmla="*/ 115161 w 2695742"/>
              <a:gd name="connsiteY5" fmla="*/ 2377567 h 2523542"/>
              <a:gd name="connsiteX6" fmla="*/ 0 w 2695742"/>
              <a:gd name="connsiteY6" fmla="*/ 2322091 h 25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742" h="2523542">
                <a:moveTo>
                  <a:pt x="0" y="0"/>
                </a:moveTo>
                <a:lnTo>
                  <a:pt x="2570644" y="0"/>
                </a:lnTo>
                <a:lnTo>
                  <a:pt x="2612231" y="113624"/>
                </a:lnTo>
                <a:cubicBezTo>
                  <a:pt x="2666504" y="288119"/>
                  <a:pt x="2695742" y="473645"/>
                  <a:pt x="2695742" y="666000"/>
                </a:cubicBezTo>
                <a:cubicBezTo>
                  <a:pt x="2695742" y="1691892"/>
                  <a:pt x="1864092" y="2523542"/>
                  <a:pt x="838200" y="2523542"/>
                </a:cubicBezTo>
                <a:cubicBezTo>
                  <a:pt x="581727" y="2523542"/>
                  <a:pt x="337394" y="2471564"/>
                  <a:pt x="115161" y="2377567"/>
                </a:cubicBezTo>
                <a:lnTo>
                  <a:pt x="0" y="232209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2025/6/5</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userDrawn="1">
            <p:custDataLst>
              <p:tags r:id="rId1"/>
            </p:custDataLst>
          </p:nvPr>
        </p:nvSpPr>
        <p:spPr>
          <a:xfrm>
            <a:off x="-12700" y="-12700"/>
            <a:ext cx="2695742" cy="2523542"/>
          </a:xfrm>
          <a:custGeom>
            <a:avLst/>
            <a:gdLst>
              <a:gd name="connsiteX0" fmla="*/ 0 w 2695742"/>
              <a:gd name="connsiteY0" fmla="*/ 0 h 2523542"/>
              <a:gd name="connsiteX1" fmla="*/ 2570644 w 2695742"/>
              <a:gd name="connsiteY1" fmla="*/ 0 h 2523542"/>
              <a:gd name="connsiteX2" fmla="*/ 2612231 w 2695742"/>
              <a:gd name="connsiteY2" fmla="*/ 113624 h 2523542"/>
              <a:gd name="connsiteX3" fmla="*/ 2695742 w 2695742"/>
              <a:gd name="connsiteY3" fmla="*/ 666000 h 2523542"/>
              <a:gd name="connsiteX4" fmla="*/ 838200 w 2695742"/>
              <a:gd name="connsiteY4" fmla="*/ 2523542 h 2523542"/>
              <a:gd name="connsiteX5" fmla="*/ 115161 w 2695742"/>
              <a:gd name="connsiteY5" fmla="*/ 2377567 h 2523542"/>
              <a:gd name="connsiteX6" fmla="*/ 0 w 2695742"/>
              <a:gd name="connsiteY6" fmla="*/ 2322091 h 25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742" h="2523542">
                <a:moveTo>
                  <a:pt x="0" y="0"/>
                </a:moveTo>
                <a:lnTo>
                  <a:pt x="2570644" y="0"/>
                </a:lnTo>
                <a:lnTo>
                  <a:pt x="2612231" y="113624"/>
                </a:lnTo>
                <a:cubicBezTo>
                  <a:pt x="2666504" y="288119"/>
                  <a:pt x="2695742" y="473645"/>
                  <a:pt x="2695742" y="666000"/>
                </a:cubicBezTo>
                <a:cubicBezTo>
                  <a:pt x="2695742" y="1691892"/>
                  <a:pt x="1864092" y="2523542"/>
                  <a:pt x="838200" y="2523542"/>
                </a:cubicBezTo>
                <a:cubicBezTo>
                  <a:pt x="581727" y="2523542"/>
                  <a:pt x="337394" y="2471564"/>
                  <a:pt x="115161" y="2377567"/>
                </a:cubicBezTo>
                <a:lnTo>
                  <a:pt x="0" y="232209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2025/6/5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cxnSp>
        <p:nvCxnSpPr>
          <p:cNvPr id="10" name="直接连接符 9"/>
          <p:cNvCxnSpPr/>
          <p:nvPr userDrawn="1">
            <p:custDataLst>
              <p:tags r:id="rId9"/>
            </p:custDataLst>
          </p:nvPr>
        </p:nvCxnSpPr>
        <p:spPr>
          <a:xfrm>
            <a:off x="3810000" y="1478963"/>
            <a:ext cx="457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cxnSp>
        <p:nvCxnSpPr>
          <p:cNvPr id="20" name="直接连接符 19"/>
          <p:cNvCxnSpPr/>
          <p:nvPr userDrawn="1"/>
        </p:nvCxnSpPr>
        <p:spPr>
          <a:xfrm>
            <a:off x="-1" y="698100"/>
            <a:ext cx="1219200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76192" y="1"/>
            <a:ext cx="10515600" cy="770466"/>
          </a:xfrm>
        </p:spPr>
        <p:txBody>
          <a:bodyPr>
            <a:normAutofit/>
          </a:bodyPr>
          <a:lstStyle>
            <a:lvl1pPr>
              <a:defRPr sz="36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6/5/2025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矩形 7"/>
          <p:cNvSpPr/>
          <p:nvPr userDrawn="1"/>
        </p:nvSpPr>
        <p:spPr>
          <a:xfrm>
            <a:off x="-1" y="6786000"/>
            <a:ext cx="11376000" cy="72000"/>
          </a:xfrm>
          <a:prstGeom prst="rect">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Slide Number Placeholder 5"/>
          <p:cNvSpPr txBox="1"/>
          <p:nvPr userDrawn="1"/>
        </p:nvSpPr>
        <p:spPr>
          <a:xfrm>
            <a:off x="10859652" y="6646267"/>
            <a:ext cx="1317968" cy="156666"/>
          </a:xfrm>
          <a:prstGeom prst="rect">
            <a:avLst/>
          </a:prstGeom>
        </p:spPr>
        <p:txBody>
          <a:bodyPr vert="horz" lIns="121920" tIns="60960" rIns="121920" bIns="60960" rtlCol="0" anchor="ctr"/>
          <a:lstStyle>
            <a:defPPr>
              <a:defRPr lang="zh-CN"/>
            </a:defPPr>
            <a:lvl1pPr marL="0" algn="r" defTabSz="685800" rtl="0" eaLnBrk="1" latinLnBrk="0" hangingPunct="1">
              <a:defRPr sz="8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Calibri" panose="020F0502020204030204"/>
                <a:ea typeface="宋体" panose="02010600030101010101" pitchFamily="2" charset="-122"/>
                <a:cs typeface="+mn-cs"/>
              </a:rPr>
              <a:t> </a:t>
            </a:r>
            <a:r>
              <a:rPr kumimoji="0" lang="en-US" altLang="zh-CN" sz="1200" b="1" i="0" u="none" strike="noStrike" kern="1200" cap="none" spc="0" normalizeH="0" baseline="0" noProof="0" dirty="0">
                <a:ln>
                  <a:noFill/>
                </a:ln>
                <a:solidFill>
                  <a:schemeClr val="tx1"/>
                </a:solidFill>
                <a:effectLst/>
                <a:uLnTx/>
                <a:uFillTx/>
                <a:latin typeface="Calibri" panose="020F0502020204030204"/>
                <a:ea typeface="宋体" panose="02010600030101010101" pitchFamily="2" charset="-122"/>
                <a:cs typeface="+mn-cs"/>
              </a:rPr>
              <a:t> </a:t>
            </a:r>
            <a:fld id="{04C32332-F08B-4385-938F-663703530BEF}" type="slidenum">
              <a:rPr kumimoji="0" lang="zh-CN" altLang="en-US" sz="1200" b="1" i="0" u="none" strike="noStrike" kern="1200" cap="none" spc="0" normalizeH="0" baseline="0" noProof="0" dirty="0" smtClean="0">
                <a:ln>
                  <a:noFill/>
                </a:ln>
                <a:solidFill>
                  <a:schemeClr val="tx1"/>
                </a:solidFill>
                <a:effectLst/>
                <a:uLnTx/>
                <a:uFillTx/>
                <a:latin typeface="Calibri" panose="020F0502020204030204"/>
                <a:ea typeface="宋体" panose="02010600030101010101" pitchFamily="2" charset="-122"/>
                <a:cs typeface="+mn-cs"/>
              </a:rPr>
              <a:t>‹#›</a:t>
            </a:fld>
            <a:endParaRPr kumimoji="0" lang="zh-CN" altLang="en-US" sz="1200" b="1" i="0" u="none" strike="noStrike" kern="1200" cap="none" spc="0" normalizeH="0" baseline="0" noProof="0" dirty="0">
              <a:ln>
                <a:noFill/>
              </a:ln>
              <a:solidFill>
                <a:schemeClr val="tx1"/>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4" name="Freeform 5"/>
          <p:cNvSpPr>
            <a:spLocks noEditPoints="1"/>
          </p:cNvSpPr>
          <p:nvPr userDrawn="1">
            <p:custDataLst>
              <p:tags r:id="rId2"/>
            </p:custDataLst>
          </p:nvPr>
        </p:nvSpPr>
        <p:spPr bwMode="auto">
          <a:xfrm>
            <a:off x="89529" y="276002"/>
            <a:ext cx="400543" cy="362396"/>
          </a:xfrm>
          <a:custGeom>
            <a:avLst/>
            <a:gdLst>
              <a:gd name="T0" fmla="*/ 106 w 336"/>
              <a:gd name="T1" fmla="*/ 0 h 304"/>
              <a:gd name="T2" fmla="*/ 140 w 336"/>
              <a:gd name="T3" fmla="*/ 38 h 304"/>
              <a:gd name="T4" fmla="*/ 140 w 336"/>
              <a:gd name="T5" fmla="*/ 38 h 304"/>
              <a:gd name="T6" fmla="*/ 124 w 336"/>
              <a:gd name="T7" fmla="*/ 50 h 304"/>
              <a:gd name="T8" fmla="*/ 110 w 336"/>
              <a:gd name="T9" fmla="*/ 64 h 304"/>
              <a:gd name="T10" fmla="*/ 100 w 336"/>
              <a:gd name="T11" fmla="*/ 78 h 304"/>
              <a:gd name="T12" fmla="*/ 88 w 336"/>
              <a:gd name="T13" fmla="*/ 92 h 304"/>
              <a:gd name="T14" fmla="*/ 82 w 336"/>
              <a:gd name="T15" fmla="*/ 108 h 304"/>
              <a:gd name="T16" fmla="*/ 76 w 336"/>
              <a:gd name="T17" fmla="*/ 124 h 304"/>
              <a:gd name="T18" fmla="*/ 72 w 336"/>
              <a:gd name="T19" fmla="*/ 140 h 304"/>
              <a:gd name="T20" fmla="*/ 70 w 336"/>
              <a:gd name="T21" fmla="*/ 156 h 304"/>
              <a:gd name="T22" fmla="*/ 70 w 336"/>
              <a:gd name="T23" fmla="*/ 156 h 304"/>
              <a:gd name="T24" fmla="*/ 144 w 336"/>
              <a:gd name="T25" fmla="*/ 156 h 304"/>
              <a:gd name="T26" fmla="*/ 144 w 336"/>
              <a:gd name="T27" fmla="*/ 304 h 304"/>
              <a:gd name="T28" fmla="*/ 0 w 336"/>
              <a:gd name="T29" fmla="*/ 304 h 304"/>
              <a:gd name="T30" fmla="*/ 0 w 336"/>
              <a:gd name="T31" fmla="*/ 192 h 304"/>
              <a:gd name="T32" fmla="*/ 0 w 336"/>
              <a:gd name="T33" fmla="*/ 192 h 304"/>
              <a:gd name="T34" fmla="*/ 0 w 336"/>
              <a:gd name="T35" fmla="*/ 160 h 304"/>
              <a:gd name="T36" fmla="*/ 4 w 336"/>
              <a:gd name="T37" fmla="*/ 130 h 304"/>
              <a:gd name="T38" fmla="*/ 12 w 336"/>
              <a:gd name="T39" fmla="*/ 104 h 304"/>
              <a:gd name="T40" fmla="*/ 26 w 336"/>
              <a:gd name="T41" fmla="*/ 78 h 304"/>
              <a:gd name="T42" fmla="*/ 40 w 336"/>
              <a:gd name="T43" fmla="*/ 54 h 304"/>
              <a:gd name="T44" fmla="*/ 56 w 336"/>
              <a:gd name="T45" fmla="*/ 34 h 304"/>
              <a:gd name="T46" fmla="*/ 80 w 336"/>
              <a:gd name="T47" fmla="*/ 16 h 304"/>
              <a:gd name="T48" fmla="*/ 106 w 336"/>
              <a:gd name="T49" fmla="*/ 0 h 304"/>
              <a:gd name="T50" fmla="*/ 106 w 336"/>
              <a:gd name="T51" fmla="*/ 0 h 304"/>
              <a:gd name="T52" fmla="*/ 106 w 336"/>
              <a:gd name="T53" fmla="*/ 0 h 304"/>
              <a:gd name="T54" fmla="*/ 106 w 336"/>
              <a:gd name="T55" fmla="*/ 0 h 304"/>
              <a:gd name="T56" fmla="*/ 298 w 336"/>
              <a:gd name="T57" fmla="*/ 0 h 304"/>
              <a:gd name="T58" fmla="*/ 298 w 336"/>
              <a:gd name="T59" fmla="*/ 0 h 304"/>
              <a:gd name="T60" fmla="*/ 298 w 336"/>
              <a:gd name="T61" fmla="*/ 0 h 304"/>
              <a:gd name="T62" fmla="*/ 272 w 336"/>
              <a:gd name="T63" fmla="*/ 16 h 304"/>
              <a:gd name="T64" fmla="*/ 250 w 336"/>
              <a:gd name="T65" fmla="*/ 36 h 304"/>
              <a:gd name="T66" fmla="*/ 232 w 336"/>
              <a:gd name="T67" fmla="*/ 56 h 304"/>
              <a:gd name="T68" fmla="*/ 218 w 336"/>
              <a:gd name="T69" fmla="*/ 80 h 304"/>
              <a:gd name="T70" fmla="*/ 204 w 336"/>
              <a:gd name="T71" fmla="*/ 106 h 304"/>
              <a:gd name="T72" fmla="*/ 196 w 336"/>
              <a:gd name="T73" fmla="*/ 130 h 304"/>
              <a:gd name="T74" fmla="*/ 192 w 336"/>
              <a:gd name="T75" fmla="*/ 160 h 304"/>
              <a:gd name="T76" fmla="*/ 192 w 336"/>
              <a:gd name="T77" fmla="*/ 192 h 304"/>
              <a:gd name="T78" fmla="*/ 192 w 336"/>
              <a:gd name="T79" fmla="*/ 192 h 304"/>
              <a:gd name="T80" fmla="*/ 192 w 336"/>
              <a:gd name="T81" fmla="*/ 304 h 304"/>
              <a:gd name="T82" fmla="*/ 336 w 336"/>
              <a:gd name="T83" fmla="*/ 304 h 304"/>
              <a:gd name="T84" fmla="*/ 336 w 336"/>
              <a:gd name="T85" fmla="*/ 156 h 304"/>
              <a:gd name="T86" fmla="*/ 260 w 336"/>
              <a:gd name="T87" fmla="*/ 156 h 304"/>
              <a:gd name="T88" fmla="*/ 260 w 336"/>
              <a:gd name="T89" fmla="*/ 156 h 304"/>
              <a:gd name="T90" fmla="*/ 264 w 336"/>
              <a:gd name="T91" fmla="*/ 140 h 304"/>
              <a:gd name="T92" fmla="*/ 268 w 336"/>
              <a:gd name="T93" fmla="*/ 124 h 304"/>
              <a:gd name="T94" fmla="*/ 274 w 336"/>
              <a:gd name="T95" fmla="*/ 108 h 304"/>
              <a:gd name="T96" fmla="*/ 280 w 336"/>
              <a:gd name="T97" fmla="*/ 92 h 304"/>
              <a:gd name="T98" fmla="*/ 292 w 336"/>
              <a:gd name="T99" fmla="*/ 78 h 304"/>
              <a:gd name="T100" fmla="*/ 304 w 336"/>
              <a:gd name="T101" fmla="*/ 64 h 304"/>
              <a:gd name="T102" fmla="*/ 316 w 336"/>
              <a:gd name="T103" fmla="*/ 50 h 304"/>
              <a:gd name="T104" fmla="*/ 332 w 336"/>
              <a:gd name="T105" fmla="*/ 38 h 304"/>
              <a:gd name="T106" fmla="*/ 332 w 336"/>
              <a:gd name="T107" fmla="*/ 38 h 304"/>
              <a:gd name="T108" fmla="*/ 298 w 336"/>
              <a:gd name="T109" fmla="*/ 0 h 304"/>
              <a:gd name="T110" fmla="*/ 298 w 33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6" h="304">
                <a:moveTo>
                  <a:pt x="106" y="0"/>
                </a:moveTo>
                <a:lnTo>
                  <a:pt x="140" y="38"/>
                </a:lnTo>
                <a:lnTo>
                  <a:pt x="140" y="38"/>
                </a:lnTo>
                <a:lnTo>
                  <a:pt x="124" y="50"/>
                </a:lnTo>
                <a:lnTo>
                  <a:pt x="110" y="64"/>
                </a:lnTo>
                <a:lnTo>
                  <a:pt x="100" y="78"/>
                </a:lnTo>
                <a:lnTo>
                  <a:pt x="88" y="92"/>
                </a:lnTo>
                <a:lnTo>
                  <a:pt x="82" y="108"/>
                </a:lnTo>
                <a:lnTo>
                  <a:pt x="76" y="124"/>
                </a:lnTo>
                <a:lnTo>
                  <a:pt x="72" y="140"/>
                </a:lnTo>
                <a:lnTo>
                  <a:pt x="70" y="156"/>
                </a:lnTo>
                <a:lnTo>
                  <a:pt x="70" y="156"/>
                </a:lnTo>
                <a:lnTo>
                  <a:pt x="144" y="156"/>
                </a:lnTo>
                <a:lnTo>
                  <a:pt x="144" y="304"/>
                </a:lnTo>
                <a:lnTo>
                  <a:pt x="0" y="304"/>
                </a:lnTo>
                <a:lnTo>
                  <a:pt x="0" y="192"/>
                </a:lnTo>
                <a:lnTo>
                  <a:pt x="0" y="192"/>
                </a:lnTo>
                <a:lnTo>
                  <a:pt x="0" y="160"/>
                </a:lnTo>
                <a:lnTo>
                  <a:pt x="4" y="130"/>
                </a:lnTo>
                <a:lnTo>
                  <a:pt x="12" y="104"/>
                </a:lnTo>
                <a:lnTo>
                  <a:pt x="26" y="78"/>
                </a:lnTo>
                <a:lnTo>
                  <a:pt x="40" y="54"/>
                </a:lnTo>
                <a:lnTo>
                  <a:pt x="56" y="34"/>
                </a:lnTo>
                <a:lnTo>
                  <a:pt x="80" y="16"/>
                </a:lnTo>
                <a:lnTo>
                  <a:pt x="106" y="0"/>
                </a:lnTo>
                <a:lnTo>
                  <a:pt x="106" y="0"/>
                </a:lnTo>
                <a:lnTo>
                  <a:pt x="106" y="0"/>
                </a:lnTo>
                <a:lnTo>
                  <a:pt x="106" y="0"/>
                </a:lnTo>
                <a:close/>
                <a:moveTo>
                  <a:pt x="298" y="0"/>
                </a:moveTo>
                <a:lnTo>
                  <a:pt x="298" y="0"/>
                </a:lnTo>
                <a:lnTo>
                  <a:pt x="298" y="0"/>
                </a:lnTo>
                <a:lnTo>
                  <a:pt x="272" y="16"/>
                </a:lnTo>
                <a:lnTo>
                  <a:pt x="250" y="36"/>
                </a:lnTo>
                <a:lnTo>
                  <a:pt x="232" y="56"/>
                </a:lnTo>
                <a:lnTo>
                  <a:pt x="218" y="80"/>
                </a:lnTo>
                <a:lnTo>
                  <a:pt x="204" y="106"/>
                </a:lnTo>
                <a:lnTo>
                  <a:pt x="196" y="130"/>
                </a:lnTo>
                <a:lnTo>
                  <a:pt x="192" y="160"/>
                </a:lnTo>
                <a:lnTo>
                  <a:pt x="192" y="192"/>
                </a:lnTo>
                <a:lnTo>
                  <a:pt x="192" y="192"/>
                </a:lnTo>
                <a:lnTo>
                  <a:pt x="192" y="304"/>
                </a:lnTo>
                <a:lnTo>
                  <a:pt x="336" y="304"/>
                </a:lnTo>
                <a:lnTo>
                  <a:pt x="336" y="156"/>
                </a:lnTo>
                <a:lnTo>
                  <a:pt x="260" y="156"/>
                </a:lnTo>
                <a:lnTo>
                  <a:pt x="260" y="156"/>
                </a:lnTo>
                <a:lnTo>
                  <a:pt x="264" y="140"/>
                </a:lnTo>
                <a:lnTo>
                  <a:pt x="268" y="124"/>
                </a:lnTo>
                <a:lnTo>
                  <a:pt x="274" y="108"/>
                </a:lnTo>
                <a:lnTo>
                  <a:pt x="280" y="92"/>
                </a:lnTo>
                <a:lnTo>
                  <a:pt x="292" y="78"/>
                </a:lnTo>
                <a:lnTo>
                  <a:pt x="304" y="64"/>
                </a:lnTo>
                <a:lnTo>
                  <a:pt x="316" y="50"/>
                </a:lnTo>
                <a:lnTo>
                  <a:pt x="332" y="38"/>
                </a:lnTo>
                <a:lnTo>
                  <a:pt x="332" y="38"/>
                </a:lnTo>
                <a:lnTo>
                  <a:pt x="298" y="0"/>
                </a:lnTo>
                <a:lnTo>
                  <a:pt x="298" y="0"/>
                </a:lnTo>
                <a:close/>
              </a:path>
            </a:pathLst>
          </a:custGeom>
          <a:solidFill>
            <a:schemeClr val="accent6"/>
          </a:solidFill>
          <a:ln>
            <a:noFill/>
          </a:ln>
        </p:spPr>
        <p:txBody>
          <a:bodyPr vert="horz" wrap="square" lIns="91440" tIns="45720" rIns="91440" bIns="45720" numCol="1" anchor="t" anchorCtr="0" compatLnSpc="1"/>
          <a:lstStyle/>
          <a:p>
            <a:pPr>
              <a:lnSpc>
                <a:spcPct val="120000"/>
              </a:lnSpc>
            </a:pPr>
            <a:endParaRPr lang="zh-CN" altLang="en-US"/>
          </a:p>
        </p:txBody>
      </p:sp>
      <p:sp>
        <p:nvSpPr>
          <p:cNvPr id="25" name="任意多边形: 形状 24"/>
          <p:cNvSpPr/>
          <p:nvPr userDrawn="1">
            <p:custDataLst>
              <p:tags r:id="rId3"/>
            </p:custDataLst>
          </p:nvPr>
        </p:nvSpPr>
        <p:spPr>
          <a:xfrm flipH="1" flipV="1">
            <a:off x="9496258" y="4334458"/>
            <a:ext cx="2695742" cy="2523542"/>
          </a:xfrm>
          <a:custGeom>
            <a:avLst/>
            <a:gdLst>
              <a:gd name="connsiteX0" fmla="*/ 0 w 2695742"/>
              <a:gd name="connsiteY0" fmla="*/ 0 h 2523542"/>
              <a:gd name="connsiteX1" fmla="*/ 2570644 w 2695742"/>
              <a:gd name="connsiteY1" fmla="*/ 0 h 2523542"/>
              <a:gd name="connsiteX2" fmla="*/ 2612231 w 2695742"/>
              <a:gd name="connsiteY2" fmla="*/ 113624 h 2523542"/>
              <a:gd name="connsiteX3" fmla="*/ 2695742 w 2695742"/>
              <a:gd name="connsiteY3" fmla="*/ 666000 h 2523542"/>
              <a:gd name="connsiteX4" fmla="*/ 838200 w 2695742"/>
              <a:gd name="connsiteY4" fmla="*/ 2523542 h 2523542"/>
              <a:gd name="connsiteX5" fmla="*/ 115161 w 2695742"/>
              <a:gd name="connsiteY5" fmla="*/ 2377567 h 2523542"/>
              <a:gd name="connsiteX6" fmla="*/ 0 w 2695742"/>
              <a:gd name="connsiteY6" fmla="*/ 2322091 h 25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742" h="2523542">
                <a:moveTo>
                  <a:pt x="0" y="0"/>
                </a:moveTo>
                <a:lnTo>
                  <a:pt x="2570644" y="0"/>
                </a:lnTo>
                <a:lnTo>
                  <a:pt x="2612231" y="113624"/>
                </a:lnTo>
                <a:cubicBezTo>
                  <a:pt x="2666504" y="288119"/>
                  <a:pt x="2695742" y="473645"/>
                  <a:pt x="2695742" y="666000"/>
                </a:cubicBezTo>
                <a:cubicBezTo>
                  <a:pt x="2695742" y="1691892"/>
                  <a:pt x="1864092" y="2523542"/>
                  <a:pt x="838200" y="2523542"/>
                </a:cubicBezTo>
                <a:cubicBezTo>
                  <a:pt x="581727" y="2523542"/>
                  <a:pt x="337394" y="2471564"/>
                  <a:pt x="115161" y="2377567"/>
                </a:cubicBezTo>
                <a:lnTo>
                  <a:pt x="0" y="232209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2025/6/5</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47" name="任意多边形: 形状 46"/>
          <p:cNvSpPr/>
          <p:nvPr userDrawn="1">
            <p:custDataLst>
              <p:tags r:id="rId2"/>
            </p:custDataLst>
          </p:nvPr>
        </p:nvSpPr>
        <p:spPr>
          <a:xfrm>
            <a:off x="-12700" y="-12700"/>
            <a:ext cx="2695742" cy="2523542"/>
          </a:xfrm>
          <a:custGeom>
            <a:avLst/>
            <a:gdLst>
              <a:gd name="connsiteX0" fmla="*/ 0 w 2695742"/>
              <a:gd name="connsiteY0" fmla="*/ 0 h 2523542"/>
              <a:gd name="connsiteX1" fmla="*/ 2570644 w 2695742"/>
              <a:gd name="connsiteY1" fmla="*/ 0 h 2523542"/>
              <a:gd name="connsiteX2" fmla="*/ 2612231 w 2695742"/>
              <a:gd name="connsiteY2" fmla="*/ 113624 h 2523542"/>
              <a:gd name="connsiteX3" fmla="*/ 2695742 w 2695742"/>
              <a:gd name="connsiteY3" fmla="*/ 666000 h 2523542"/>
              <a:gd name="connsiteX4" fmla="*/ 838200 w 2695742"/>
              <a:gd name="connsiteY4" fmla="*/ 2523542 h 2523542"/>
              <a:gd name="connsiteX5" fmla="*/ 115161 w 2695742"/>
              <a:gd name="connsiteY5" fmla="*/ 2377567 h 2523542"/>
              <a:gd name="connsiteX6" fmla="*/ 0 w 2695742"/>
              <a:gd name="connsiteY6" fmla="*/ 2322091 h 25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742" h="2523542">
                <a:moveTo>
                  <a:pt x="0" y="0"/>
                </a:moveTo>
                <a:lnTo>
                  <a:pt x="2570644" y="0"/>
                </a:lnTo>
                <a:lnTo>
                  <a:pt x="2612231" y="113624"/>
                </a:lnTo>
                <a:cubicBezTo>
                  <a:pt x="2666504" y="288119"/>
                  <a:pt x="2695742" y="473645"/>
                  <a:pt x="2695742" y="666000"/>
                </a:cubicBezTo>
                <a:cubicBezTo>
                  <a:pt x="2695742" y="1691892"/>
                  <a:pt x="1864092" y="2523542"/>
                  <a:pt x="838200" y="2523542"/>
                </a:cubicBezTo>
                <a:cubicBezTo>
                  <a:pt x="581727" y="2523542"/>
                  <a:pt x="337394" y="2471564"/>
                  <a:pt x="115161" y="2377567"/>
                </a:cubicBezTo>
                <a:lnTo>
                  <a:pt x="0" y="232209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userDrawn="1">
            <p:custDataLst>
              <p:tags r:id="rId3"/>
            </p:custDataLst>
          </p:nvPr>
        </p:nvSpPr>
        <p:spPr>
          <a:xfrm flipH="1" flipV="1">
            <a:off x="9496258" y="4334458"/>
            <a:ext cx="2695742" cy="2523542"/>
          </a:xfrm>
          <a:custGeom>
            <a:avLst/>
            <a:gdLst>
              <a:gd name="connsiteX0" fmla="*/ 0 w 2695742"/>
              <a:gd name="connsiteY0" fmla="*/ 0 h 2523542"/>
              <a:gd name="connsiteX1" fmla="*/ 2570644 w 2695742"/>
              <a:gd name="connsiteY1" fmla="*/ 0 h 2523542"/>
              <a:gd name="connsiteX2" fmla="*/ 2612231 w 2695742"/>
              <a:gd name="connsiteY2" fmla="*/ 113624 h 2523542"/>
              <a:gd name="connsiteX3" fmla="*/ 2695742 w 2695742"/>
              <a:gd name="connsiteY3" fmla="*/ 666000 h 2523542"/>
              <a:gd name="connsiteX4" fmla="*/ 838200 w 2695742"/>
              <a:gd name="connsiteY4" fmla="*/ 2523542 h 2523542"/>
              <a:gd name="connsiteX5" fmla="*/ 115161 w 2695742"/>
              <a:gd name="connsiteY5" fmla="*/ 2377567 h 2523542"/>
              <a:gd name="connsiteX6" fmla="*/ 0 w 2695742"/>
              <a:gd name="connsiteY6" fmla="*/ 2322091 h 25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742" h="2523542">
                <a:moveTo>
                  <a:pt x="0" y="0"/>
                </a:moveTo>
                <a:lnTo>
                  <a:pt x="2570644" y="0"/>
                </a:lnTo>
                <a:lnTo>
                  <a:pt x="2612231" y="113624"/>
                </a:lnTo>
                <a:cubicBezTo>
                  <a:pt x="2666504" y="288119"/>
                  <a:pt x="2695742" y="473645"/>
                  <a:pt x="2695742" y="666000"/>
                </a:cubicBezTo>
                <a:cubicBezTo>
                  <a:pt x="2695742" y="1691892"/>
                  <a:pt x="1864092" y="2523542"/>
                  <a:pt x="838200" y="2523542"/>
                </a:cubicBezTo>
                <a:cubicBezTo>
                  <a:pt x="581727" y="2523542"/>
                  <a:pt x="337394" y="2471564"/>
                  <a:pt x="115161" y="2377567"/>
                </a:cubicBezTo>
                <a:lnTo>
                  <a:pt x="0" y="232209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2025/6/5</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2B85FC4-BF38-480C-B600-10B348D53DAB}"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2025/6/5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C32332-F08B-4385-938F-663703530BE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001485" y="2100399"/>
            <a:ext cx="9144000" cy="1111996"/>
          </a:xfrm>
        </p:spPr>
        <p:txBody>
          <a:bodyPr lIns="90000" tIns="46800" rIns="90000" bIns="46800" anchor="b">
            <a:normAutofit/>
          </a:bodyPr>
          <a:lstStyle>
            <a:lvl1pPr algn="l">
              <a:defRPr sz="4400" b="1">
                <a:solidFill>
                  <a:schemeClr val="accent6"/>
                </a:solidFill>
              </a:defRPr>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001485" y="3304470"/>
            <a:ext cx="9144000" cy="988623"/>
          </a:xfrm>
        </p:spPr>
        <p:txBody>
          <a:bodyPr lIns="90000" tIns="46800" rIns="90000" bIns="46800"/>
          <a:lstStyle>
            <a:lvl1pPr marL="0" indent="0" algn="l">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custDataLst>
              <p:tags r:id="rId3"/>
            </p:custDataLst>
          </p:nvPr>
        </p:nvSpPr>
        <p:spPr/>
        <p:txBody>
          <a:bodyPr/>
          <a:lstStyle/>
          <a:p>
            <a:fld id="{45344E02-42CD-4BA4-9E3D-CD0DE11CCAAA}" type="datetimeFigureOut">
              <a:rPr lang="zh-CN" altLang="en-US" smtClean="0"/>
              <a:t>2025/6/5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D7F2C377-0168-43DF-A804-917BE059A79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45344E02-42CD-4BA4-9E3D-CD0DE11CCAAA}" type="datetimeFigureOut">
              <a:rPr lang="zh-CN" altLang="en-US" smtClean="0"/>
              <a:t>2025/6/5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D7F2C377-0168-43DF-A804-917BE059A79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000800" y="1784735"/>
            <a:ext cx="9324000" cy="1444701"/>
          </a:xfrm>
        </p:spPr>
        <p:txBody>
          <a:bodyPr anchor="b">
            <a:normAutofit/>
          </a:bodyPr>
          <a:lstStyle>
            <a:lvl1pPr>
              <a:defRPr sz="4400">
                <a:solidFill>
                  <a:schemeClr val="accent6"/>
                </a:solidFill>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1000800" y="3304800"/>
            <a:ext cx="9324000" cy="990000"/>
          </a:xfrm>
        </p:spPr>
        <p:txBody>
          <a:bodyPr/>
          <a:lstStyle>
            <a:lvl1pPr marL="0" indent="0">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45344E02-42CD-4BA4-9E3D-CD0DE11CCAAA}" type="datetimeFigureOut">
              <a:rPr lang="zh-CN" altLang="en-US" smtClean="0"/>
              <a:t>2025/6/5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D7F2C377-0168-43DF-A804-917BE059A79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45344E02-42CD-4BA4-9E3D-CD0DE11CCAAA}" type="datetimeFigureOut">
              <a:rPr lang="zh-CN" altLang="en-US" smtClean="0"/>
              <a:t>2025/6/5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D7F2C377-0168-43DF-A804-917BE059A79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35491"/>
            <a:ext cx="5157787" cy="73225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505075"/>
            <a:ext cx="5157787" cy="368458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35491"/>
            <a:ext cx="5183188" cy="73225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505075"/>
            <a:ext cx="5183188" cy="368458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45344E02-42CD-4BA4-9E3D-CD0DE11CCAAA}" type="datetimeFigureOut">
              <a:rPr lang="zh-CN" altLang="en-US" smtClean="0"/>
              <a:t>2025/6/5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D7F2C377-0168-43DF-A804-917BE059A79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2025/6/5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tags" Target="../tags/tag3.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tags" Target="../tags/tag7.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ags" Target="../tags/tag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tags" Target="../tags/tag6.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ags" Target="../tags/tag5.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2B85FC4-BF38-480C-B600-10B348D53DAB}"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2025/6/5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4C32332-F08B-4385-938F-663703530BE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lumMod val="50000"/>
                  </a:schemeClr>
                </a:solidFill>
              </a:defRPr>
            </a:lvl1pPr>
          </a:lstStyle>
          <a:p>
            <a:fld id="{45344E02-42CD-4BA4-9E3D-CD0DE11CCAAA}" type="datetimeFigureOut">
              <a:rPr lang="zh-CN" altLang="en-US" smtClean="0"/>
              <a:t>2025/6/5</a:t>
            </a:fld>
            <a:endParaRPr lang="zh-CN" altLang="en-US" dirty="0"/>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lumMod val="50000"/>
                  </a:schemeClr>
                </a:solidFill>
              </a:defRPr>
            </a:lvl1pPr>
          </a:lstStyle>
          <a:p>
            <a:fld id="{D7F2C377-0168-43DF-A804-917BE059A79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eg"/><Relationship Id="rId3" Type="http://schemas.openxmlformats.org/officeDocument/2006/relationships/notesSlide" Target="../notesSlides/notesSlide10.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slideLayout" Target="../slideLayouts/slideLayout4.xml"/><Relationship Id="rId16" Type="http://schemas.microsoft.com/office/2007/relationships/hdphoto" Target="../media/hdphoto1.wdp"/><Relationship Id="rId1" Type="http://schemas.openxmlformats.org/officeDocument/2006/relationships/tags" Target="../tags/tag13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eg"/><Relationship Id="rId15" Type="http://schemas.openxmlformats.org/officeDocument/2006/relationships/image" Target="../media/image6.png"/><Relationship Id="rId10" Type="http://schemas.openxmlformats.org/officeDocument/2006/relationships/image" Target="../media/image30.png"/><Relationship Id="rId4" Type="http://schemas.openxmlformats.org/officeDocument/2006/relationships/image" Target="../media/image4.png"/><Relationship Id="rId9" Type="http://schemas.openxmlformats.org/officeDocument/2006/relationships/image" Target="../media/image29.png"/><Relationship Id="rId14" Type="http://schemas.openxmlformats.org/officeDocument/2006/relationships/image" Target="../media/image34.jpe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134.xml"/><Relationship Id="rId6" Type="http://schemas.openxmlformats.org/officeDocument/2006/relationships/image" Target="../media/image36.png"/><Relationship Id="rId11" Type="http://schemas.microsoft.com/office/2007/relationships/hdphoto" Target="../media/hdphoto1.wdp"/><Relationship Id="rId5" Type="http://schemas.openxmlformats.org/officeDocument/2006/relationships/image" Target="../media/image35.png"/><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2.xml"/><Relationship Id="rId7"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13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136.xml"/><Relationship Id="rId6" Type="http://schemas.openxmlformats.org/officeDocument/2006/relationships/image" Target="../media/image6.png"/><Relationship Id="rId5" Type="http://schemas.openxmlformats.org/officeDocument/2006/relationships/image" Target="../media/image42.jpe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png"/><Relationship Id="rId3" Type="http://schemas.openxmlformats.org/officeDocument/2006/relationships/notesSlide" Target="../notesSlides/notesSlide14.xm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tags" Target="../tags/tag13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png"/><Relationship Id="rId9" Type="http://schemas.openxmlformats.org/officeDocument/2006/relationships/image" Target="../media/image47.png"/><Relationship Id="rId1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15.xml"/><Relationship Id="rId7" Type="http://schemas.openxmlformats.org/officeDocument/2006/relationships/image" Target="../media/image52.png"/><Relationship Id="rId2" Type="http://schemas.openxmlformats.org/officeDocument/2006/relationships/slideLayout" Target="../slideLayouts/slideLayout4.xml"/><Relationship Id="rId1" Type="http://schemas.openxmlformats.org/officeDocument/2006/relationships/tags" Target="../tags/tag138.xml"/><Relationship Id="rId6" Type="http://schemas.openxmlformats.org/officeDocument/2006/relationships/image" Target="../media/image51.png"/><Relationship Id="rId5" Type="http://schemas.microsoft.com/office/2007/relationships/hdphoto" Target="../media/hdphoto1.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6.xml"/><Relationship Id="rId7" Type="http://schemas.openxmlformats.org/officeDocument/2006/relationships/image" Target="../media/image54.jpg"/><Relationship Id="rId2" Type="http://schemas.openxmlformats.org/officeDocument/2006/relationships/slideLayout" Target="../slideLayouts/slideLayout4.xml"/><Relationship Id="rId1" Type="http://schemas.openxmlformats.org/officeDocument/2006/relationships/tags" Target="../tags/tag139.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notesSlide" Target="../notesSlides/notesSlide17.xml"/><Relationship Id="rId7" Type="http://schemas.openxmlformats.org/officeDocument/2006/relationships/image" Target="../media/image56.png"/><Relationship Id="rId2" Type="http://schemas.openxmlformats.org/officeDocument/2006/relationships/slideLayout" Target="../slideLayouts/slideLayout4.xml"/><Relationship Id="rId1" Type="http://schemas.openxmlformats.org/officeDocument/2006/relationships/tags" Target="../tags/tag140.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8.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141.xml"/><Relationship Id="rId6" Type="http://schemas.openxmlformats.org/officeDocument/2006/relationships/image" Target="../media/image6.png"/><Relationship Id="rId5" Type="http://schemas.openxmlformats.org/officeDocument/2006/relationships/image" Target="../media/image58.png"/><Relationship Id="rId10" Type="http://schemas.openxmlformats.org/officeDocument/2006/relationships/image" Target="../media/image61.jpeg"/><Relationship Id="rId4" Type="http://schemas.openxmlformats.org/officeDocument/2006/relationships/image" Target="../media/image4.png"/><Relationship Id="rId9" Type="http://schemas.openxmlformats.org/officeDocument/2006/relationships/image" Target="../media/image60.jpe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9.xml"/><Relationship Id="rId7" Type="http://schemas.openxmlformats.org/officeDocument/2006/relationships/image" Target="../media/image65.png"/><Relationship Id="rId2" Type="http://schemas.openxmlformats.org/officeDocument/2006/relationships/slideLayout" Target="../slideLayouts/slideLayout4.xml"/><Relationship Id="rId1" Type="http://schemas.openxmlformats.org/officeDocument/2006/relationships/tags" Target="../tags/tag14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12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143.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144.xml"/><Relationship Id="rId6" Type="http://schemas.openxmlformats.org/officeDocument/2006/relationships/image" Target="../media/image6.png"/><Relationship Id="rId5" Type="http://schemas.openxmlformats.org/officeDocument/2006/relationships/chart" Target="../charts/chart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145.xml"/><Relationship Id="rId6" Type="http://schemas.openxmlformats.org/officeDocument/2006/relationships/image" Target="../media/image6.png"/><Relationship Id="rId5" Type="http://schemas.openxmlformats.org/officeDocument/2006/relationships/chart" Target="../charts/chart4.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146.xml"/><Relationship Id="rId6" Type="http://schemas.openxmlformats.org/officeDocument/2006/relationships/image" Target="../media/image6.png"/><Relationship Id="rId5" Type="http://schemas.openxmlformats.org/officeDocument/2006/relationships/image" Target="../media/image67.jpe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24.xml"/><Relationship Id="rId7"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147.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48.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51.xml"/><Relationship Id="rId7" Type="http://schemas.openxmlformats.org/officeDocument/2006/relationships/image" Target="../media/image5.jp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4.png"/><Relationship Id="rId5" Type="http://schemas.openxmlformats.org/officeDocument/2006/relationships/notesSlide" Target="../notesSlides/notesSlide26.xml"/><Relationship Id="rId4" Type="http://schemas.openxmlformats.org/officeDocument/2006/relationships/slideLayout" Target="../slideLayouts/slideLayout4.xm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126.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12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128.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129.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13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8.xml"/><Relationship Id="rId7" Type="http://schemas.openxmlformats.org/officeDocument/2006/relationships/image" Target="../media/image18.png"/><Relationship Id="rId12"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131.xml"/><Relationship Id="rId6" Type="http://schemas.openxmlformats.org/officeDocument/2006/relationships/image" Target="../media/image17.png"/><Relationship Id="rId11" Type="http://schemas.openxmlformats.org/officeDocument/2006/relationships/image" Target="../media/image6.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9.xml"/><Relationship Id="rId7"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13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标题 4"/>
          <p:cNvSpPr>
            <a:spLocks noGrp="1"/>
          </p:cNvSpPr>
          <p:nvPr>
            <p:ph type="ctrTitle"/>
            <p:custDataLst>
              <p:tags r:id="rId2"/>
            </p:custDataLst>
          </p:nvPr>
        </p:nvSpPr>
        <p:spPr>
          <a:xfrm>
            <a:off x="120382" y="144604"/>
            <a:ext cx="5694492" cy="405130"/>
          </a:xfrm>
        </p:spPr>
        <p:txBody>
          <a:bodyPr>
            <a:noAutofit/>
          </a:bodyPr>
          <a:lstStyle/>
          <a:p>
            <a:pPr marL="0" algn="ctr">
              <a:lnSpc>
                <a:spcPct val="100000"/>
              </a:lnSpc>
              <a:spcBef>
                <a:spcPts val="0"/>
              </a:spcBef>
              <a:buClrTx/>
              <a:buSzTx/>
              <a:buFontTx/>
              <a:buNone/>
            </a:pPr>
            <a:r>
              <a:rPr lang="zh-CN" altLang="en-US" sz="2000">
                <a:ln w="10160">
                  <a:noFill/>
                  <a:prstDash val="solid"/>
                </a:ln>
                <a:solidFill>
                  <a:schemeClr val="bg1"/>
                </a:solidFill>
                <a:effectLst>
                  <a:outerShdw blurRad="38100" dist="22860" dir="5400000" algn="tl" rotWithShape="0">
                    <a:srgbClr val="000000">
                      <a:alpha val="30000"/>
                      <a:alpha val="30000"/>
                    </a:srgbClr>
                  </a:outerShdw>
                </a:effectLst>
                <a:latin typeface="华文隶书" panose="02010800040101010101" charset="-122"/>
                <a:ea typeface="华文隶书" panose="02010800040101010101" charset="-122"/>
                <a:cs typeface="华文隶书" panose="02010800040101010101" charset="-122"/>
              </a:rPr>
              <a:t> 第三届“创青春”中国青年碳中和创新创业大赛</a:t>
            </a:r>
          </a:p>
        </p:txBody>
      </p:sp>
      <p:sp>
        <p:nvSpPr>
          <p:cNvPr id="7" name="文本框 6"/>
          <p:cNvSpPr txBox="1"/>
          <p:nvPr/>
        </p:nvSpPr>
        <p:spPr>
          <a:xfrm>
            <a:off x="4675551" y="5719199"/>
            <a:ext cx="2648266" cy="369332"/>
          </a:xfrm>
          <a:prstGeom prst="rect">
            <a:avLst/>
          </a:prstGeom>
          <a:noFill/>
        </p:spPr>
        <p:txBody>
          <a:bodyPr wrap="square" rtlCol="0">
            <a:spAutoFit/>
          </a:bodyPr>
          <a:lstStyle/>
          <a:p>
            <a:pPr algn="l"/>
            <a:r>
              <a:rPr lang="zh-CN" altLang="en-US" b="1">
                <a:solidFill>
                  <a:schemeClr val="bg1"/>
                </a:solidFill>
                <a:latin typeface="仿宋_GB2312" charset="0"/>
                <a:ea typeface="仿宋_GB2312" charset="0"/>
                <a:cs typeface="仿宋_GB2312" charset="0"/>
              </a:rPr>
              <a:t>指导老师：*** 教授</a:t>
            </a:r>
          </a:p>
        </p:txBody>
      </p:sp>
      <p:sp>
        <p:nvSpPr>
          <p:cNvPr id="2" name="文本框 1"/>
          <p:cNvSpPr txBox="1"/>
          <p:nvPr/>
        </p:nvSpPr>
        <p:spPr>
          <a:xfrm>
            <a:off x="1380068" y="1712513"/>
            <a:ext cx="9428054" cy="1323439"/>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8000" b="1">
                <a:ln w="10160">
                  <a:noFill/>
                  <a:prstDash val="solid"/>
                </a:ln>
                <a:solidFill>
                  <a:schemeClr val="bg1"/>
                </a:solidFill>
                <a:effectLst>
                  <a:outerShdw blurRad="38100" dist="22860" dir="5400000" algn="tl" rotWithShape="0">
                    <a:srgbClr val="000000">
                      <a:alpha val="30000"/>
                      <a:alpha val="30000"/>
                    </a:srgbClr>
                  </a:outerShdw>
                </a:effectLst>
                <a:latin typeface="华光粗黑_CNKI" panose="02000500000000000000" pitchFamily="2" charset="-122"/>
                <a:ea typeface="华光粗黑_CNKI" panose="02000500000000000000" pitchFamily="2" charset="-122"/>
              </a:rPr>
              <a:t>微气候大作用</a:t>
            </a:r>
            <a:r>
              <a:rPr lang="en-US" altLang="zh-CN" sz="8000" b="1">
                <a:ln w="10160">
                  <a:noFill/>
                  <a:prstDash val="solid"/>
                </a:ln>
                <a:solidFill>
                  <a:schemeClr val="bg1"/>
                </a:solidFill>
                <a:effectLst>
                  <a:outerShdw blurRad="38100" dist="22860" dir="5400000" algn="tl" rotWithShape="0">
                    <a:srgbClr val="000000">
                      <a:alpha val="30000"/>
                      <a:alpha val="30000"/>
                    </a:srgbClr>
                  </a:outerShdw>
                </a:effectLst>
                <a:latin typeface="华光粗黑_CNKI" panose="02000500000000000000" pitchFamily="2" charset="-122"/>
                <a:ea typeface="华光粗黑_CNKI" panose="02000500000000000000" pitchFamily="2" charset="-122"/>
              </a:rPr>
              <a:t>--</a:t>
            </a:r>
            <a:endParaRPr lang="zh-CN" altLang="en-US" sz="8000" b="1">
              <a:ln w="10160">
                <a:noFill/>
                <a:prstDash val="solid"/>
              </a:ln>
              <a:solidFill>
                <a:schemeClr val="bg1"/>
              </a:solidFill>
              <a:effectLst>
                <a:outerShdw blurRad="38100" dist="22860" dir="5400000" algn="tl" rotWithShape="0">
                  <a:srgbClr val="000000">
                    <a:alpha val="30000"/>
                    <a:alpha val="30000"/>
                  </a:srgbClr>
                </a:outerShdw>
              </a:effectLst>
              <a:latin typeface="华光粗黑_CNKI" panose="02000500000000000000" pitchFamily="2" charset="-122"/>
              <a:ea typeface="华光粗黑_CNKI" panose="02000500000000000000" pitchFamily="2" charset="-122"/>
            </a:endParaRPr>
          </a:p>
        </p:txBody>
      </p:sp>
      <p:sp>
        <p:nvSpPr>
          <p:cNvPr id="11" name="文本框 10">
            <a:extLst>
              <a:ext uri="{FF2B5EF4-FFF2-40B4-BE49-F238E27FC236}">
                <a16:creationId xmlns:a16="http://schemas.microsoft.com/office/drawing/2014/main" id="{08F6CA70-8C0F-F6BB-BE5E-91E6FC2F1880}"/>
              </a:ext>
            </a:extLst>
          </p:cNvPr>
          <p:cNvSpPr txBox="1"/>
          <p:nvPr/>
        </p:nvSpPr>
        <p:spPr>
          <a:xfrm>
            <a:off x="3100128" y="3073147"/>
            <a:ext cx="9963194" cy="830997"/>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4800" b="1">
                <a:solidFill>
                  <a:schemeClr val="bg1"/>
                </a:solidFill>
                <a:latin typeface="仿宋_GB2312" charset="0"/>
                <a:ea typeface="仿宋_GB2312" charset="0"/>
                <a:cs typeface="仿宋_GB2312" charset="0"/>
              </a:rPr>
              <a:t>自愿减排造林行业领跑者</a:t>
            </a:r>
          </a:p>
        </p:txBody>
      </p:sp>
      <p:sp>
        <p:nvSpPr>
          <p:cNvPr id="14" name="文本框 13">
            <a:extLst>
              <a:ext uri="{FF2B5EF4-FFF2-40B4-BE49-F238E27FC236}">
                <a16:creationId xmlns:a16="http://schemas.microsoft.com/office/drawing/2014/main" id="{ED56C8CA-CA7F-AF33-B298-536E289B7A30}"/>
              </a:ext>
            </a:extLst>
          </p:cNvPr>
          <p:cNvSpPr txBox="1"/>
          <p:nvPr/>
        </p:nvSpPr>
        <p:spPr>
          <a:xfrm>
            <a:off x="8708543" y="5738130"/>
            <a:ext cx="3381194" cy="369332"/>
          </a:xfrm>
          <a:prstGeom prst="rect">
            <a:avLst/>
          </a:prstGeom>
          <a:noFill/>
        </p:spPr>
        <p:txBody>
          <a:bodyPr wrap="square" rtlCol="0">
            <a:spAutoFit/>
          </a:bodyPr>
          <a:lstStyle/>
          <a:p>
            <a:pPr algn="l"/>
            <a:r>
              <a:rPr lang="zh-CN" altLang="en-US" b="1">
                <a:solidFill>
                  <a:schemeClr val="bg1"/>
                </a:solidFill>
                <a:latin typeface="仿宋_GB2312" charset="0"/>
                <a:ea typeface="仿宋_GB2312" charset="0"/>
                <a:cs typeface="仿宋_GB2312" charset="0"/>
              </a:rPr>
              <a:t>参赛队长：**</a:t>
            </a:r>
          </a:p>
        </p:txBody>
      </p:sp>
      <p:sp>
        <p:nvSpPr>
          <p:cNvPr id="15" name="文本框 14">
            <a:extLst>
              <a:ext uri="{FF2B5EF4-FFF2-40B4-BE49-F238E27FC236}">
                <a16:creationId xmlns:a16="http://schemas.microsoft.com/office/drawing/2014/main" id="{6AD8CA9A-FF0C-E2DE-6942-448AF9DE4B9E}"/>
              </a:ext>
            </a:extLst>
          </p:cNvPr>
          <p:cNvSpPr txBox="1"/>
          <p:nvPr/>
        </p:nvSpPr>
        <p:spPr>
          <a:xfrm>
            <a:off x="949779" y="5736434"/>
            <a:ext cx="2111827" cy="369332"/>
          </a:xfrm>
          <a:prstGeom prst="rect">
            <a:avLst/>
          </a:prstGeom>
          <a:noFill/>
        </p:spPr>
        <p:txBody>
          <a:bodyPr wrap="square" rtlCol="0">
            <a:spAutoFit/>
          </a:bodyPr>
          <a:lstStyle/>
          <a:p>
            <a:pPr algn="l"/>
            <a:r>
              <a:rPr lang="zh-CN" altLang="en-US" b="1">
                <a:solidFill>
                  <a:schemeClr val="bg1"/>
                </a:solidFill>
                <a:latin typeface="仿宋_GB2312" charset="0"/>
                <a:ea typeface="仿宋_GB2312" charset="0"/>
                <a:cs typeface="仿宋_GB2312" charset="0"/>
              </a:rPr>
              <a:t>参赛组别：学术组</a:t>
            </a:r>
          </a:p>
        </p:txBody>
      </p:sp>
      <p:pic>
        <p:nvPicPr>
          <p:cNvPr id="16" name="图片 15">
            <a:extLst>
              <a:ext uri="{FF2B5EF4-FFF2-40B4-BE49-F238E27FC236}">
                <a16:creationId xmlns:a16="http://schemas.microsoft.com/office/drawing/2014/main" id="{0CAA3550-C915-AFD7-AC40-B73AF0AA5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5" y="4008978"/>
            <a:ext cx="12192000" cy="1565405"/>
          </a:xfrm>
          <a:prstGeom prst="rect">
            <a:avLst/>
          </a:prstGeom>
        </p:spPr>
      </p:pic>
      <p:pic>
        <p:nvPicPr>
          <p:cNvPr id="19" name="图片 18">
            <a:extLst>
              <a:ext uri="{FF2B5EF4-FFF2-40B4-BE49-F238E27FC236}">
                <a16:creationId xmlns:a16="http://schemas.microsoft.com/office/drawing/2014/main" id="{223D4A23-BCD2-00BC-2115-0BBB266B9656}"/>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125"/>
    </mc:Choice>
    <mc:Fallback xmlns="">
      <p:transition spd="slow" advTm="61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24663"/>
            <a:ext cx="12190730" cy="5420995"/>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45970"/>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方案原理</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Box 6">
            <a:extLst>
              <a:ext uri="{FF2B5EF4-FFF2-40B4-BE49-F238E27FC236}">
                <a16:creationId xmlns:a16="http://schemas.microsoft.com/office/drawing/2014/main" id="{930C420B-7C37-A241-64FD-5F8098301977}"/>
              </a:ext>
            </a:extLst>
          </p:cNvPr>
          <p:cNvSpPr txBox="1"/>
          <p:nvPr/>
        </p:nvSpPr>
        <p:spPr>
          <a:xfrm>
            <a:off x="8859915" y="6154718"/>
            <a:ext cx="3347301" cy="375103"/>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r">
              <a:lnSpc>
                <a:spcPct val="150000"/>
              </a:lnSpc>
            </a:pPr>
            <a:r>
              <a:rPr lang="zh-CN" altLang="en-US" sz="1400">
                <a:solidFill>
                  <a:schemeClr val="bg1">
                    <a:lumMod val="95000"/>
                  </a:schemeClr>
                </a:solidFill>
                <a:sym typeface="+mn-lt"/>
              </a:rPr>
              <a:t>图片来源</a:t>
            </a:r>
            <a:r>
              <a:rPr lang="en-US" altLang="zh-CN" sz="1400">
                <a:solidFill>
                  <a:schemeClr val="bg1">
                    <a:lumMod val="95000"/>
                  </a:schemeClr>
                </a:solidFill>
                <a:sym typeface="+mn-lt"/>
              </a:rPr>
              <a:t>——</a:t>
            </a:r>
            <a:r>
              <a:rPr lang="zh-CN" altLang="en-US" sz="1400">
                <a:solidFill>
                  <a:schemeClr val="bg1">
                    <a:lumMod val="95000"/>
                  </a:schemeClr>
                </a:solidFill>
                <a:sym typeface="+mn-lt"/>
              </a:rPr>
              <a:t>实验平台实景及软件建模</a:t>
            </a:r>
            <a:endParaRPr lang="zh-CN" altLang="en-US" sz="1400" dirty="0">
              <a:solidFill>
                <a:schemeClr val="bg1">
                  <a:lumMod val="95000"/>
                </a:schemeClr>
              </a:solidFill>
              <a:sym typeface="+mn-lt"/>
            </a:endParaRPr>
          </a:p>
        </p:txBody>
      </p:sp>
      <p:grpSp>
        <p:nvGrpSpPr>
          <p:cNvPr id="17" name="组合 16">
            <a:extLst>
              <a:ext uri="{FF2B5EF4-FFF2-40B4-BE49-F238E27FC236}">
                <a16:creationId xmlns:a16="http://schemas.microsoft.com/office/drawing/2014/main" id="{EAEA5A31-D7F8-2793-3C08-D167AEB689F8}"/>
              </a:ext>
            </a:extLst>
          </p:cNvPr>
          <p:cNvGrpSpPr/>
          <p:nvPr/>
        </p:nvGrpSpPr>
        <p:grpSpPr>
          <a:xfrm>
            <a:off x="750754" y="971848"/>
            <a:ext cx="10541656" cy="5263650"/>
            <a:chOff x="174690" y="1264913"/>
            <a:chExt cx="10541656" cy="5263650"/>
          </a:xfrm>
        </p:grpSpPr>
        <p:pic>
          <p:nvPicPr>
            <p:cNvPr id="16" name="图片 15">
              <a:extLst>
                <a:ext uri="{FF2B5EF4-FFF2-40B4-BE49-F238E27FC236}">
                  <a16:creationId xmlns:a16="http://schemas.microsoft.com/office/drawing/2014/main" id="{4ECF5F32-9703-BAF8-B112-260F140BC80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17078" y="4399566"/>
              <a:ext cx="2854880" cy="1635102"/>
            </a:xfrm>
            <a:prstGeom prst="rect">
              <a:avLst/>
            </a:prstGeom>
            <a:effectLst>
              <a:outerShdw blurRad="50800" dist="38100" dir="5400000" algn="t" rotWithShape="0">
                <a:prstClr val="black">
                  <a:alpha val="40000"/>
                </a:prstClr>
              </a:outerShdw>
            </a:effectLst>
          </p:spPr>
        </p:pic>
        <p:grpSp>
          <p:nvGrpSpPr>
            <p:cNvPr id="31" name="组合 30">
              <a:extLst>
                <a:ext uri="{FF2B5EF4-FFF2-40B4-BE49-F238E27FC236}">
                  <a16:creationId xmlns:a16="http://schemas.microsoft.com/office/drawing/2014/main" id="{7B4A73B6-312A-1D3E-A0EB-99AF26E43FEA}"/>
                </a:ext>
              </a:extLst>
            </p:cNvPr>
            <p:cNvGrpSpPr/>
            <p:nvPr/>
          </p:nvGrpSpPr>
          <p:grpSpPr>
            <a:xfrm>
              <a:off x="174690" y="2876556"/>
              <a:ext cx="3930398" cy="1778351"/>
              <a:chOff x="783689" y="1796254"/>
              <a:chExt cx="4608037" cy="2336041"/>
            </a:xfrm>
            <a:effectLst>
              <a:outerShdw blurRad="50800" dist="38100" dir="5400000" algn="t" rotWithShape="0">
                <a:prstClr val="black">
                  <a:alpha val="40000"/>
                </a:prstClr>
              </a:outerShdw>
            </a:effectLst>
          </p:grpSpPr>
          <p:pic>
            <p:nvPicPr>
              <p:cNvPr id="20" name="图片 19">
                <a:extLst>
                  <a:ext uri="{FF2B5EF4-FFF2-40B4-BE49-F238E27FC236}">
                    <a16:creationId xmlns:a16="http://schemas.microsoft.com/office/drawing/2014/main" id="{DE09EA91-4ED8-7628-63AA-D6A870286BC0}"/>
                  </a:ext>
                </a:extLst>
              </p:cNvPr>
              <p:cNvPicPr>
                <a:picLocks noChangeAspect="1"/>
              </p:cNvPicPr>
              <p:nvPr/>
            </p:nvPicPr>
            <p:blipFill>
              <a:blip r:embed="rId6"/>
              <a:stretch>
                <a:fillRect/>
              </a:stretch>
            </p:blipFill>
            <p:spPr>
              <a:xfrm>
                <a:off x="783689" y="1856786"/>
                <a:ext cx="2975619" cy="2257206"/>
              </a:xfrm>
              <a:prstGeom prst="rect">
                <a:avLst/>
              </a:prstGeom>
            </p:spPr>
          </p:pic>
          <p:pic>
            <p:nvPicPr>
              <p:cNvPr id="22" name="图片 21">
                <a:extLst>
                  <a:ext uri="{FF2B5EF4-FFF2-40B4-BE49-F238E27FC236}">
                    <a16:creationId xmlns:a16="http://schemas.microsoft.com/office/drawing/2014/main" id="{659DF02C-9504-4E92-F4B9-723C6AA003D1}"/>
                  </a:ext>
                </a:extLst>
              </p:cNvPr>
              <p:cNvPicPr>
                <a:picLocks noChangeAspect="1"/>
              </p:cNvPicPr>
              <p:nvPr/>
            </p:nvPicPr>
            <p:blipFill>
              <a:blip r:embed="rId7"/>
              <a:stretch>
                <a:fillRect/>
              </a:stretch>
            </p:blipFill>
            <p:spPr>
              <a:xfrm>
                <a:off x="1313769" y="1853120"/>
                <a:ext cx="1719088" cy="2257206"/>
              </a:xfrm>
              <a:prstGeom prst="rect">
                <a:avLst/>
              </a:prstGeom>
            </p:spPr>
          </p:pic>
          <p:pic>
            <p:nvPicPr>
              <p:cNvPr id="24" name="图片 23">
                <a:extLst>
                  <a:ext uri="{FF2B5EF4-FFF2-40B4-BE49-F238E27FC236}">
                    <a16:creationId xmlns:a16="http://schemas.microsoft.com/office/drawing/2014/main" id="{A4778A40-08B8-A28F-B018-502EC9DEB036}"/>
                  </a:ext>
                </a:extLst>
              </p:cNvPr>
              <p:cNvPicPr>
                <a:picLocks noChangeAspect="1"/>
              </p:cNvPicPr>
              <p:nvPr/>
            </p:nvPicPr>
            <p:blipFill>
              <a:blip r:embed="rId8"/>
              <a:stretch>
                <a:fillRect/>
              </a:stretch>
            </p:blipFill>
            <p:spPr>
              <a:xfrm>
                <a:off x="1865641" y="1831891"/>
                <a:ext cx="2751035" cy="2300404"/>
              </a:xfrm>
              <a:prstGeom prst="rect">
                <a:avLst/>
              </a:prstGeom>
            </p:spPr>
          </p:pic>
          <p:pic>
            <p:nvPicPr>
              <p:cNvPr id="18" name="图片 17">
                <a:extLst>
                  <a:ext uri="{FF2B5EF4-FFF2-40B4-BE49-F238E27FC236}">
                    <a16:creationId xmlns:a16="http://schemas.microsoft.com/office/drawing/2014/main" id="{3224DECE-819C-B738-D60F-52FFDACDAA56}"/>
                  </a:ext>
                </a:extLst>
              </p:cNvPr>
              <p:cNvPicPr>
                <a:picLocks noChangeAspect="1"/>
              </p:cNvPicPr>
              <p:nvPr/>
            </p:nvPicPr>
            <p:blipFill>
              <a:blip r:embed="rId9"/>
              <a:stretch>
                <a:fillRect/>
              </a:stretch>
            </p:blipFill>
            <p:spPr>
              <a:xfrm>
                <a:off x="2367915" y="1839467"/>
                <a:ext cx="1481031" cy="2280318"/>
              </a:xfrm>
              <a:prstGeom prst="rect">
                <a:avLst/>
              </a:prstGeom>
            </p:spPr>
          </p:pic>
          <p:pic>
            <p:nvPicPr>
              <p:cNvPr id="26" name="图片 25">
                <a:extLst>
                  <a:ext uri="{FF2B5EF4-FFF2-40B4-BE49-F238E27FC236}">
                    <a16:creationId xmlns:a16="http://schemas.microsoft.com/office/drawing/2014/main" id="{A88FE533-8043-1250-0F85-935353D64737}"/>
                  </a:ext>
                </a:extLst>
              </p:cNvPr>
              <p:cNvPicPr>
                <a:picLocks noChangeAspect="1"/>
              </p:cNvPicPr>
              <p:nvPr/>
            </p:nvPicPr>
            <p:blipFill>
              <a:blip r:embed="rId10"/>
              <a:stretch>
                <a:fillRect/>
              </a:stretch>
            </p:blipFill>
            <p:spPr>
              <a:xfrm>
                <a:off x="2917133" y="1821146"/>
                <a:ext cx="1621952" cy="2306841"/>
              </a:xfrm>
              <a:prstGeom prst="rect">
                <a:avLst/>
              </a:prstGeom>
            </p:spPr>
          </p:pic>
          <p:pic>
            <p:nvPicPr>
              <p:cNvPr id="28" name="图片 27">
                <a:extLst>
                  <a:ext uri="{FF2B5EF4-FFF2-40B4-BE49-F238E27FC236}">
                    <a16:creationId xmlns:a16="http://schemas.microsoft.com/office/drawing/2014/main" id="{C511B5B9-60D9-EE31-FDB1-4406838BC63D}"/>
                  </a:ext>
                </a:extLst>
              </p:cNvPr>
              <p:cNvPicPr>
                <a:picLocks noChangeAspect="1"/>
              </p:cNvPicPr>
              <p:nvPr/>
            </p:nvPicPr>
            <p:blipFill>
              <a:blip r:embed="rId11"/>
              <a:stretch>
                <a:fillRect/>
              </a:stretch>
            </p:blipFill>
            <p:spPr>
              <a:xfrm>
                <a:off x="3433383" y="1818177"/>
                <a:ext cx="1621952" cy="2296630"/>
              </a:xfrm>
              <a:prstGeom prst="rect">
                <a:avLst/>
              </a:prstGeom>
            </p:spPr>
          </p:pic>
          <p:pic>
            <p:nvPicPr>
              <p:cNvPr id="30" name="图片 29">
                <a:extLst>
                  <a:ext uri="{FF2B5EF4-FFF2-40B4-BE49-F238E27FC236}">
                    <a16:creationId xmlns:a16="http://schemas.microsoft.com/office/drawing/2014/main" id="{CA6E6C4E-DEA1-F777-B9DB-0BBACCAB24CB}"/>
                  </a:ext>
                </a:extLst>
              </p:cNvPr>
              <p:cNvPicPr>
                <a:picLocks noChangeAspect="1"/>
              </p:cNvPicPr>
              <p:nvPr/>
            </p:nvPicPr>
            <p:blipFill>
              <a:blip r:embed="rId12"/>
              <a:stretch>
                <a:fillRect/>
              </a:stretch>
            </p:blipFill>
            <p:spPr>
              <a:xfrm>
                <a:off x="3893942" y="1796254"/>
                <a:ext cx="1497784" cy="2323532"/>
              </a:xfrm>
              <a:prstGeom prst="rect">
                <a:avLst/>
              </a:prstGeom>
            </p:spPr>
          </p:pic>
        </p:grpSp>
        <p:sp>
          <p:nvSpPr>
            <p:cNvPr id="38" name="TextBox 6">
              <a:extLst>
                <a:ext uri="{FF2B5EF4-FFF2-40B4-BE49-F238E27FC236}">
                  <a16:creationId xmlns:a16="http://schemas.microsoft.com/office/drawing/2014/main" id="{8DF52010-445D-0A03-8DCF-0F9F9489752A}"/>
                </a:ext>
              </a:extLst>
            </p:cNvPr>
            <p:cNvSpPr txBox="1"/>
            <p:nvPr/>
          </p:nvSpPr>
          <p:spPr>
            <a:xfrm>
              <a:off x="4374055" y="6078440"/>
              <a:ext cx="4509946" cy="450123"/>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木质残体分解速率降低</a:t>
              </a:r>
              <a:endPar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endParaRPr>
            </a:p>
          </p:txBody>
        </p:sp>
        <p:pic>
          <p:nvPicPr>
            <p:cNvPr id="1028" name="Picture 4" descr="A forest ecosystem in a subtropical monsoon climate">
              <a:extLst>
                <a:ext uri="{FF2B5EF4-FFF2-40B4-BE49-F238E27FC236}">
                  <a16:creationId xmlns:a16="http://schemas.microsoft.com/office/drawing/2014/main" id="{967D739D-985D-D9DE-B0AB-E7BB9F6D4F3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37187" y="1705784"/>
              <a:ext cx="2833165" cy="172315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a:extLst>
                <a:ext uri="{FF2B5EF4-FFF2-40B4-BE49-F238E27FC236}">
                  <a16:creationId xmlns:a16="http://schemas.microsoft.com/office/drawing/2014/main" id="{3AB13160-320B-4A4B-72AB-0C356C2AF763}"/>
                </a:ext>
              </a:extLst>
            </p:cNvPr>
            <p:cNvGrpSpPr/>
            <p:nvPr/>
          </p:nvGrpSpPr>
          <p:grpSpPr>
            <a:xfrm>
              <a:off x="8518286" y="2832168"/>
              <a:ext cx="2198060" cy="2455927"/>
              <a:chOff x="9150809" y="2870276"/>
              <a:chExt cx="2198060" cy="2455927"/>
            </a:xfrm>
          </p:grpSpPr>
          <p:sp>
            <p:nvSpPr>
              <p:cNvPr id="42" name="TextBox 6">
                <a:extLst>
                  <a:ext uri="{FF2B5EF4-FFF2-40B4-BE49-F238E27FC236}">
                    <a16:creationId xmlns:a16="http://schemas.microsoft.com/office/drawing/2014/main" id="{86DD7FD0-A1EC-B3A7-BE0D-83980D60C08C}"/>
                  </a:ext>
                </a:extLst>
              </p:cNvPr>
              <p:cNvSpPr txBox="1"/>
              <p:nvPr/>
            </p:nvSpPr>
            <p:spPr>
              <a:xfrm>
                <a:off x="9557010" y="4876080"/>
                <a:ext cx="1485770" cy="450123"/>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固碳增汇</a:t>
                </a:r>
                <a:endPar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endParaRPr>
              </a:p>
            </p:txBody>
          </p:sp>
          <p:pic>
            <p:nvPicPr>
              <p:cNvPr id="1030" name="Picture 6" descr="二氧化碳的意思是一种由一个碳原子和两个氧原子组成的无色无味的气体，它是地球大气中的一种重要成分，也是温室效应的主要原因之一。二氧化碳的图片可以是一些表示二氧化碳的符号、结构或形式，如二氧化碳的化学式、二氧化碳的分子模型、二氧化碳的气泡或冰等。例如，一个黑色的CO2字、一个由一个黑色的小球和两个红色的小球组成的线性结构或一个白色的干冰块。">
                <a:extLst>
                  <a:ext uri="{FF2B5EF4-FFF2-40B4-BE49-F238E27FC236}">
                    <a16:creationId xmlns:a16="http://schemas.microsoft.com/office/drawing/2014/main" id="{52EFDBC9-A018-B27A-32E7-D16C7BC53C5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150809" y="2870276"/>
                <a:ext cx="2198060" cy="200347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6">
              <a:extLst>
                <a:ext uri="{FF2B5EF4-FFF2-40B4-BE49-F238E27FC236}">
                  <a16:creationId xmlns:a16="http://schemas.microsoft.com/office/drawing/2014/main" id="{AC9926C4-6C3F-A205-C4FA-4ADCB6F80A4D}"/>
                </a:ext>
              </a:extLst>
            </p:cNvPr>
            <p:cNvSpPr txBox="1"/>
            <p:nvPr/>
          </p:nvSpPr>
          <p:spPr>
            <a:xfrm>
              <a:off x="965580" y="4837972"/>
              <a:ext cx="2346478" cy="450123"/>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物种多样性增加</a:t>
              </a:r>
              <a:endPar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endParaRPr>
            </a:p>
          </p:txBody>
        </p:sp>
        <p:sp>
          <p:nvSpPr>
            <p:cNvPr id="11" name="TextBox 6">
              <a:extLst>
                <a:ext uri="{FF2B5EF4-FFF2-40B4-BE49-F238E27FC236}">
                  <a16:creationId xmlns:a16="http://schemas.microsoft.com/office/drawing/2014/main" id="{C7DC0A50-1BEF-620A-F041-3820EA19E69B}"/>
                </a:ext>
              </a:extLst>
            </p:cNvPr>
            <p:cNvSpPr txBox="1"/>
            <p:nvPr/>
          </p:nvSpPr>
          <p:spPr>
            <a:xfrm>
              <a:off x="4694668" y="1264913"/>
              <a:ext cx="2652809" cy="450123"/>
            </a:xfrm>
            <a:prstGeom prst="rect">
              <a:avLst/>
            </a:prstGeom>
            <a:noFill/>
          </p:spPr>
          <p:txBody>
            <a:bodyPr wrap="square" rtlCol="0">
              <a:spAutoFit/>
            </a:bodyPr>
            <a:lstStyle/>
            <a:p>
              <a:pPr marL="0" marR="0" lvl="0" indent="0" algn="ctr" defTabSz="1219200" rtl="0" eaLnBrk="1" fontAlgn="auto" latinLnBrk="0" hangingPunct="1">
                <a:lnSpc>
                  <a:spcPts val="3000"/>
                </a:lnSpc>
                <a:spcBef>
                  <a:spcPts val="0"/>
                </a:spcBef>
                <a:spcAft>
                  <a:spcPts val="0"/>
                </a:spcAft>
                <a:buClrTx/>
                <a:buSzTx/>
                <a:buFontTx/>
                <a:buNone/>
                <a:defRPr/>
              </a:pP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植物固碳增加</a:t>
              </a:r>
              <a:endPar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endParaRPr>
            </a:p>
          </p:txBody>
        </p:sp>
      </p:grpSp>
      <p:sp>
        <p:nvSpPr>
          <p:cNvPr id="27" name="箭头: 上弧形 26">
            <a:extLst>
              <a:ext uri="{FF2B5EF4-FFF2-40B4-BE49-F238E27FC236}">
                <a16:creationId xmlns:a16="http://schemas.microsoft.com/office/drawing/2014/main" id="{6D1FDCE7-EA46-D739-2E55-53CB34235AE4}"/>
              </a:ext>
            </a:extLst>
          </p:cNvPr>
          <p:cNvSpPr/>
          <p:nvPr/>
        </p:nvSpPr>
        <p:spPr>
          <a:xfrm rot="19832981">
            <a:off x="4104767" y="1578436"/>
            <a:ext cx="979587" cy="766475"/>
          </a:xfrm>
          <a:prstGeom prst="curvedDownArrow">
            <a:avLst>
              <a:gd name="adj1" fmla="val 25000"/>
              <a:gd name="adj2" fmla="val 50000"/>
              <a:gd name="adj3" fmla="val 40057"/>
            </a:avLst>
          </a:prstGeom>
          <a:solidFill>
            <a:srgbClr val="0F302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箭头: 上弧形 36">
            <a:extLst>
              <a:ext uri="{FF2B5EF4-FFF2-40B4-BE49-F238E27FC236}">
                <a16:creationId xmlns:a16="http://schemas.microsoft.com/office/drawing/2014/main" id="{416DB5F7-EFF3-9939-9C7C-032CDD03D372}"/>
              </a:ext>
            </a:extLst>
          </p:cNvPr>
          <p:cNvSpPr/>
          <p:nvPr/>
        </p:nvSpPr>
        <p:spPr>
          <a:xfrm rot="2022792">
            <a:off x="8287661" y="1677991"/>
            <a:ext cx="1134937" cy="593703"/>
          </a:xfrm>
          <a:prstGeom prst="curvedDownArrow">
            <a:avLst>
              <a:gd name="adj1" fmla="val 25000"/>
              <a:gd name="adj2" fmla="val 29049"/>
              <a:gd name="adj3" fmla="val 40057"/>
            </a:avLst>
          </a:prstGeom>
          <a:solidFill>
            <a:srgbClr val="0F302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箭头: 左弧形 38">
            <a:extLst>
              <a:ext uri="{FF2B5EF4-FFF2-40B4-BE49-F238E27FC236}">
                <a16:creationId xmlns:a16="http://schemas.microsoft.com/office/drawing/2014/main" id="{283AD070-C12C-2AB7-C8F3-996E81DA8CE0}"/>
              </a:ext>
            </a:extLst>
          </p:cNvPr>
          <p:cNvSpPr/>
          <p:nvPr/>
        </p:nvSpPr>
        <p:spPr>
          <a:xfrm rot="17590987">
            <a:off x="4254630" y="4640215"/>
            <a:ext cx="720674" cy="880513"/>
          </a:xfrm>
          <a:prstGeom prst="curvedRightArrow">
            <a:avLst>
              <a:gd name="adj1" fmla="val 25000"/>
              <a:gd name="adj2" fmla="val 50000"/>
              <a:gd name="adj3" fmla="val 38428"/>
            </a:avLst>
          </a:prstGeom>
          <a:solidFill>
            <a:srgbClr val="0F302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箭头: 下弧形 45">
            <a:extLst>
              <a:ext uri="{FF2B5EF4-FFF2-40B4-BE49-F238E27FC236}">
                <a16:creationId xmlns:a16="http://schemas.microsoft.com/office/drawing/2014/main" id="{4E0259BE-C39D-F8F4-BAE2-52ADC265FA2C}"/>
              </a:ext>
            </a:extLst>
          </p:cNvPr>
          <p:cNvSpPr/>
          <p:nvPr/>
        </p:nvSpPr>
        <p:spPr>
          <a:xfrm rot="19536341">
            <a:off x="8239447" y="4773179"/>
            <a:ext cx="1147327" cy="614583"/>
          </a:xfrm>
          <a:prstGeom prst="curvedUpArrow">
            <a:avLst>
              <a:gd name="adj1" fmla="val 31157"/>
              <a:gd name="adj2" fmla="val 55083"/>
              <a:gd name="adj3" fmla="val 42142"/>
            </a:avLst>
          </a:prstGeom>
          <a:solidFill>
            <a:srgbClr val="0F302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 name="组合 13">
            <a:extLst>
              <a:ext uri="{FF2B5EF4-FFF2-40B4-BE49-F238E27FC236}">
                <a16:creationId xmlns:a16="http://schemas.microsoft.com/office/drawing/2014/main" id="{B9BF51AA-0C2D-E855-A913-7084DDD8595D}"/>
              </a:ext>
            </a:extLst>
          </p:cNvPr>
          <p:cNvGrpSpPr/>
          <p:nvPr/>
        </p:nvGrpSpPr>
        <p:grpSpPr>
          <a:xfrm>
            <a:off x="5482366" y="3286598"/>
            <a:ext cx="2382045" cy="923330"/>
            <a:chOff x="5482366" y="3286598"/>
            <a:chExt cx="2382045" cy="923330"/>
          </a:xfrm>
        </p:grpSpPr>
        <p:sp>
          <p:nvSpPr>
            <p:cNvPr id="12" name="矩形: 圆角 11">
              <a:extLst>
                <a:ext uri="{FF2B5EF4-FFF2-40B4-BE49-F238E27FC236}">
                  <a16:creationId xmlns:a16="http://schemas.microsoft.com/office/drawing/2014/main" id="{20A86874-5549-8798-029E-79493A21DBE4}"/>
                </a:ext>
              </a:extLst>
            </p:cNvPr>
            <p:cNvSpPr/>
            <p:nvPr/>
          </p:nvSpPr>
          <p:spPr>
            <a:xfrm>
              <a:off x="5482366" y="3300161"/>
              <a:ext cx="2382045" cy="642050"/>
            </a:xfrm>
            <a:prstGeom prst="roundRect">
              <a:avLst/>
            </a:prstGeom>
            <a:solidFill>
              <a:schemeClr val="accent5">
                <a:lumMod val="50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9" name="文本框 8">
              <a:extLst>
                <a:ext uri="{FF2B5EF4-FFF2-40B4-BE49-F238E27FC236}">
                  <a16:creationId xmlns:a16="http://schemas.microsoft.com/office/drawing/2014/main" id="{3C972C0C-5519-A703-3133-2DFD1C7D6D67}"/>
                </a:ext>
              </a:extLst>
            </p:cNvPr>
            <p:cNvSpPr txBox="1"/>
            <p:nvPr/>
          </p:nvSpPr>
          <p:spPr>
            <a:xfrm>
              <a:off x="5847344" y="3286598"/>
              <a:ext cx="1985107" cy="923330"/>
            </a:xfrm>
            <a:prstGeom prst="rect">
              <a:avLst/>
            </a:prstGeom>
            <a:noFill/>
          </p:spPr>
          <p:txBody>
            <a:bodyPr wrap="square" rtlCol="0">
              <a:spAutoFit/>
            </a:bodyPr>
            <a:lstStyle/>
            <a:p>
              <a:pPr algn="just"/>
              <a:r>
                <a:rPr lang="zh-CN" altLang="en-US" sz="3600" b="1">
                  <a:solidFill>
                    <a:srgbClr val="DD7105"/>
                  </a:solidFill>
                  <a:effectLst>
                    <a:outerShdw blurRad="38100" dist="25400" dir="2700000" algn="tl">
                      <a:srgbClr val="000000">
                        <a:alpha val="37000"/>
                      </a:srgbClr>
                    </a:outerShdw>
                  </a:effectLst>
                  <a:latin typeface="微软雅黑" panose="020B0503020204020204" pitchFamily="34" charset="-122"/>
                  <a:ea typeface="微软雅黑" panose="020B0503020204020204" pitchFamily="34" charset="-122"/>
                </a:rPr>
                <a:t>微气候</a:t>
              </a:r>
            </a:p>
            <a:p>
              <a:pPr algn="just"/>
              <a:endParaRPr lang="zh-CN" altLang="en-US" sz="1600"/>
            </a:p>
          </p:txBody>
        </p:sp>
      </p:grpSp>
      <p:pic>
        <p:nvPicPr>
          <p:cNvPr id="3" name="图片 2">
            <a:extLst>
              <a:ext uri="{FF2B5EF4-FFF2-40B4-BE49-F238E27FC236}">
                <a16:creationId xmlns:a16="http://schemas.microsoft.com/office/drawing/2014/main" id="{D2367CEE-5650-19A6-53DB-99BE8F36C319}"/>
              </a:ext>
            </a:extLst>
          </p:cNvPr>
          <p:cNvPicPr>
            <a:picLocks noChangeAspect="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3231208585"/>
      </p:ext>
    </p:extLst>
  </p:cSld>
  <p:clrMapOvr>
    <a:masterClrMapping/>
  </p:clrMapOvr>
  <mc:AlternateContent xmlns:mc="http://schemas.openxmlformats.org/markup-compatibility/2006" xmlns:p14="http://schemas.microsoft.com/office/powerpoint/2010/main">
    <mc:Choice Requires="p14">
      <p:transition spd="slow" p14:dur="2000" advTm="24283"/>
    </mc:Choice>
    <mc:Fallback xmlns="">
      <p:transition spd="slow" advTm="242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083897"/>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45969"/>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方案优势</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6">
            <a:extLst>
              <a:ext uri="{FF2B5EF4-FFF2-40B4-BE49-F238E27FC236}">
                <a16:creationId xmlns:a16="http://schemas.microsoft.com/office/drawing/2014/main" id="{B166AAB2-47E1-C6A6-D771-4F810ABBE876}"/>
              </a:ext>
            </a:extLst>
          </p:cNvPr>
          <p:cNvSpPr txBox="1"/>
          <p:nvPr/>
        </p:nvSpPr>
        <p:spPr>
          <a:xfrm>
            <a:off x="870011" y="1847763"/>
            <a:ext cx="10781140" cy="1219565"/>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000" b="1">
                <a:latin typeface="微软雅黑" panose="020B0503020204020204" pitchFamily="34" charset="-122"/>
                <a:ea typeface="微软雅黑" panose="020B0503020204020204" pitchFamily="34" charset="-122"/>
                <a:cs typeface="+mn-ea"/>
                <a:sym typeface="+mn-lt"/>
              </a:rPr>
              <a:t>       以白蚁为优势分解者类群的热带和亚热带森林中，提升树种多样性能</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显著减缓</a:t>
            </a:r>
            <a:r>
              <a:rPr lang="zh-CN" altLang="en-US" sz="2000" b="1">
                <a:latin typeface="微软雅黑" panose="020B0503020204020204" pitchFamily="34" charset="-122"/>
                <a:ea typeface="微软雅黑" panose="020B0503020204020204" pitchFamily="34" charset="-122"/>
                <a:cs typeface="+mn-ea"/>
                <a:sym typeface="+mn-lt"/>
              </a:rPr>
              <a:t>木质残体分解速率，从而有效控制木质残体的碳释放，特别是赤楠与枹栎，减缓效率</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超</a:t>
            </a: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25%</a:t>
            </a:r>
            <a:r>
              <a:rPr lang="zh-CN" altLang="en-US" sz="2000" b="1">
                <a:latin typeface="微软雅黑" panose="020B0503020204020204" pitchFamily="34" charset="-122"/>
                <a:ea typeface="微软雅黑" panose="020B0503020204020204" pitchFamily="34" charset="-122"/>
                <a:cs typeface="+mn-ea"/>
                <a:sym typeface="+mn-lt"/>
              </a:rPr>
              <a:t>，有助于</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长期碳储存。</a:t>
            </a:r>
            <a:endPar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endParaRPr>
          </a:p>
        </p:txBody>
      </p:sp>
      <p:sp>
        <p:nvSpPr>
          <p:cNvPr id="8" name="TextBox 6">
            <a:extLst>
              <a:ext uri="{FF2B5EF4-FFF2-40B4-BE49-F238E27FC236}">
                <a16:creationId xmlns:a16="http://schemas.microsoft.com/office/drawing/2014/main" id="{DD9F24B4-FB4B-55D2-CDB4-1168A6648279}"/>
              </a:ext>
            </a:extLst>
          </p:cNvPr>
          <p:cNvSpPr txBox="1"/>
          <p:nvPr/>
        </p:nvSpPr>
        <p:spPr>
          <a:xfrm>
            <a:off x="309409" y="1348323"/>
            <a:ext cx="7236131" cy="454099"/>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en-US" altLang="zh-CN" sz="2200" b="1">
                <a:latin typeface="微软雅黑" panose="020B0503020204020204" pitchFamily="34" charset="-122"/>
                <a:ea typeface="微软雅黑" panose="020B0503020204020204" pitchFamily="34" charset="-122"/>
                <a:cs typeface="+mn-ea"/>
                <a:sym typeface="+mn-lt"/>
              </a:rPr>
              <a:t>1. </a:t>
            </a:r>
            <a:r>
              <a:rPr lang="zh-CN" altLang="en-US" sz="2200" b="1">
                <a:latin typeface="微软雅黑" panose="020B0503020204020204" pitchFamily="34" charset="-122"/>
                <a:ea typeface="微软雅黑" panose="020B0503020204020204" pitchFamily="34" charset="-122"/>
                <a:cs typeface="+mn-ea"/>
                <a:sym typeface="+mn-lt"/>
              </a:rPr>
              <a:t>显著提升固碳增汇效果</a:t>
            </a:r>
            <a:endParaRPr kumimoji="0" lang="zh-CN" altLang="en-US" sz="2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nvGrpSpPr>
          <p:cNvPr id="25" name="组合 24">
            <a:extLst>
              <a:ext uri="{FF2B5EF4-FFF2-40B4-BE49-F238E27FC236}">
                <a16:creationId xmlns:a16="http://schemas.microsoft.com/office/drawing/2014/main" id="{CC3213E8-AED0-1CD5-E096-3FFFC2109ABB}"/>
              </a:ext>
            </a:extLst>
          </p:cNvPr>
          <p:cNvGrpSpPr/>
          <p:nvPr/>
        </p:nvGrpSpPr>
        <p:grpSpPr>
          <a:xfrm>
            <a:off x="754602" y="3303173"/>
            <a:ext cx="11011959" cy="2740324"/>
            <a:chOff x="791991" y="4144482"/>
            <a:chExt cx="10641308" cy="2187776"/>
          </a:xfrm>
          <a:effectLst>
            <a:reflection blurRad="381000" stA="10000" endPos="65000" dist="50800" dir="5400000" sy="-100000" algn="bl" rotWithShape="0"/>
          </a:effectLst>
        </p:grpSpPr>
        <p:grpSp>
          <p:nvGrpSpPr>
            <p:cNvPr id="24" name="组合 23">
              <a:extLst>
                <a:ext uri="{FF2B5EF4-FFF2-40B4-BE49-F238E27FC236}">
                  <a16:creationId xmlns:a16="http://schemas.microsoft.com/office/drawing/2014/main" id="{D4609193-216D-5B2C-D814-8CBA330C53F1}"/>
                </a:ext>
              </a:extLst>
            </p:cNvPr>
            <p:cNvGrpSpPr/>
            <p:nvPr/>
          </p:nvGrpSpPr>
          <p:grpSpPr>
            <a:xfrm>
              <a:off x="791991" y="4144482"/>
              <a:ext cx="8704109" cy="2187776"/>
              <a:chOff x="641071" y="3734164"/>
              <a:chExt cx="8704109" cy="2187776"/>
            </a:xfrm>
            <a:effectLst>
              <a:outerShdw blurRad="63500" sx="102000" sy="102000" algn="ctr" rotWithShape="0">
                <a:prstClr val="black">
                  <a:alpha val="40000"/>
                </a:prstClr>
              </a:outerShdw>
              <a:reflection blurRad="6350" stA="50000" endA="300" endPos="55500" dist="50800" dir="5400000" sy="-100000" algn="bl" rotWithShape="0"/>
            </a:effectLst>
          </p:grpSpPr>
          <p:pic>
            <p:nvPicPr>
              <p:cNvPr id="14" name="图片 13">
                <a:extLst>
                  <a:ext uri="{FF2B5EF4-FFF2-40B4-BE49-F238E27FC236}">
                    <a16:creationId xmlns:a16="http://schemas.microsoft.com/office/drawing/2014/main" id="{1B68EB02-26F4-5193-91FD-57C088C62A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1071" y="3734170"/>
                <a:ext cx="2183409" cy="2187770"/>
              </a:xfrm>
              <a:prstGeom prst="rect">
                <a:avLst/>
              </a:prstGeom>
            </p:spPr>
          </p:pic>
          <p:pic>
            <p:nvPicPr>
              <p:cNvPr id="16" name="图片 15">
                <a:extLst>
                  <a:ext uri="{FF2B5EF4-FFF2-40B4-BE49-F238E27FC236}">
                    <a16:creationId xmlns:a16="http://schemas.microsoft.com/office/drawing/2014/main" id="{FC07433D-BCB9-13F0-7D71-2B1DE980BCB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24480" y="3734169"/>
                <a:ext cx="2183409" cy="2187769"/>
              </a:xfrm>
              <a:prstGeom prst="rect">
                <a:avLst/>
              </a:prstGeom>
            </p:spPr>
          </p:pic>
          <p:pic>
            <p:nvPicPr>
              <p:cNvPr id="18" name="图片 17">
                <a:extLst>
                  <a:ext uri="{FF2B5EF4-FFF2-40B4-BE49-F238E27FC236}">
                    <a16:creationId xmlns:a16="http://schemas.microsoft.com/office/drawing/2014/main" id="{587CBDB6-6CE6-5546-37A4-2DE50C55337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7889" y="3734167"/>
                <a:ext cx="2183409" cy="2187769"/>
              </a:xfrm>
              <a:prstGeom prst="rect">
                <a:avLst/>
              </a:prstGeom>
            </p:spPr>
          </p:pic>
          <p:pic>
            <p:nvPicPr>
              <p:cNvPr id="20" name="图片 19">
                <a:extLst>
                  <a:ext uri="{FF2B5EF4-FFF2-40B4-BE49-F238E27FC236}">
                    <a16:creationId xmlns:a16="http://schemas.microsoft.com/office/drawing/2014/main" id="{951669AB-1AE0-EADF-94CE-16D26406CE4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184113" y="3734164"/>
                <a:ext cx="2161067" cy="2187769"/>
              </a:xfrm>
              <a:prstGeom prst="rect">
                <a:avLst/>
              </a:prstGeom>
              <a:effectLst>
                <a:reflection blurRad="254000" stA="0" endPos="65000" dist="50800" dir="5400000" sy="-100000" algn="bl" rotWithShape="0"/>
              </a:effectLst>
            </p:spPr>
          </p:pic>
        </p:grpSp>
        <p:pic>
          <p:nvPicPr>
            <p:cNvPr id="22" name="图片 21">
              <a:extLst>
                <a:ext uri="{FF2B5EF4-FFF2-40B4-BE49-F238E27FC236}">
                  <a16:creationId xmlns:a16="http://schemas.microsoft.com/office/drawing/2014/main" id="{268D9B8B-573D-16C5-266C-DE7C334C1FB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622142" y="4240775"/>
              <a:ext cx="1811157" cy="1975643"/>
            </a:xfrm>
            <a:prstGeom prst="rect">
              <a:avLst/>
            </a:prstGeom>
          </p:spPr>
        </p:pic>
      </p:grpSp>
      <p:sp>
        <p:nvSpPr>
          <p:cNvPr id="11" name="TextBox 6">
            <a:extLst>
              <a:ext uri="{FF2B5EF4-FFF2-40B4-BE49-F238E27FC236}">
                <a16:creationId xmlns:a16="http://schemas.microsoft.com/office/drawing/2014/main" id="{4DBAFEAD-DB71-38D2-1408-00D8AA8CCB56}"/>
              </a:ext>
            </a:extLst>
          </p:cNvPr>
          <p:cNvSpPr txBox="1"/>
          <p:nvPr/>
        </p:nvSpPr>
        <p:spPr>
          <a:xfrm>
            <a:off x="7457989" y="6075956"/>
            <a:ext cx="4771228" cy="375103"/>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nSpc>
                <a:spcPct val="150000"/>
              </a:lnSpc>
            </a:pPr>
            <a:r>
              <a:rPr lang="en-US" altLang="zh-CN" sz="1400">
                <a:solidFill>
                  <a:schemeClr val="bg1">
                    <a:lumMod val="95000"/>
                  </a:schemeClr>
                </a:solidFill>
                <a:sym typeface="+mn-lt"/>
              </a:rPr>
              <a:t>——</a:t>
            </a:r>
            <a:r>
              <a:rPr lang="zh-CN" altLang="en-US" sz="1400">
                <a:solidFill>
                  <a:schemeClr val="bg1">
                    <a:lumMod val="95000"/>
                  </a:schemeClr>
                </a:solidFill>
                <a:sym typeface="+mn-lt"/>
              </a:rPr>
              <a:t>邻域树种丰富度对</a:t>
            </a:r>
            <a:r>
              <a:rPr lang="en-US" altLang="zh-CN" sz="1400">
                <a:solidFill>
                  <a:schemeClr val="bg1">
                    <a:lumMod val="95000"/>
                  </a:schemeClr>
                </a:solidFill>
                <a:sym typeface="+mn-lt"/>
              </a:rPr>
              <a:t>7</a:t>
            </a:r>
            <a:r>
              <a:rPr lang="zh-CN" altLang="en-US" sz="1400">
                <a:solidFill>
                  <a:schemeClr val="bg1">
                    <a:lumMod val="95000"/>
                  </a:schemeClr>
                </a:solidFill>
                <a:sym typeface="+mn-lt"/>
              </a:rPr>
              <a:t>个树种样品级木材质量损失的影响</a:t>
            </a:r>
            <a:endParaRPr lang="zh-CN" altLang="en-US" sz="1400" dirty="0">
              <a:solidFill>
                <a:schemeClr val="bg1">
                  <a:lumMod val="95000"/>
                </a:schemeClr>
              </a:solidFill>
              <a:sym typeface="+mn-lt"/>
            </a:endParaRPr>
          </a:p>
        </p:txBody>
      </p:sp>
      <p:pic>
        <p:nvPicPr>
          <p:cNvPr id="3" name="图片 2">
            <a:extLst>
              <a:ext uri="{FF2B5EF4-FFF2-40B4-BE49-F238E27FC236}">
                <a16:creationId xmlns:a16="http://schemas.microsoft.com/office/drawing/2014/main" id="{0CE640FC-188B-CD41-E56B-BD6596BF7FD3}"/>
              </a:ext>
            </a:extLst>
          </p:cNvPr>
          <p:cNvPicPr>
            <a:picLocks noChangeAspect="1"/>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1943499532"/>
      </p:ext>
    </p:extLst>
  </p:cSld>
  <p:clrMapOvr>
    <a:masterClrMapping/>
  </p:clrMapOvr>
  <mc:AlternateContent xmlns:mc="http://schemas.openxmlformats.org/markup-compatibility/2006" xmlns:p14="http://schemas.microsoft.com/office/powerpoint/2010/main">
    <mc:Choice Requires="p14">
      <p:transition spd="slow" p14:dur="2000" advTm="16010"/>
    </mc:Choice>
    <mc:Fallback xmlns="">
      <p:transition spd="slow" advTm="1601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110739"/>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54850"/>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方案优势</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6">
            <a:extLst>
              <a:ext uri="{FF2B5EF4-FFF2-40B4-BE49-F238E27FC236}">
                <a16:creationId xmlns:a16="http://schemas.microsoft.com/office/drawing/2014/main" id="{B166AAB2-47E1-C6A6-D771-4F810ABBE876}"/>
              </a:ext>
            </a:extLst>
          </p:cNvPr>
          <p:cNvSpPr txBox="1"/>
          <p:nvPr/>
        </p:nvSpPr>
        <p:spPr>
          <a:xfrm>
            <a:off x="783297" y="1929701"/>
            <a:ext cx="10781140" cy="1219565"/>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000" b="1">
                <a:latin typeface="微软雅黑" panose="020B0503020204020204" pitchFamily="34" charset="-122"/>
                <a:ea typeface="微软雅黑" panose="020B0503020204020204" pitchFamily="34" charset="-122"/>
                <a:cs typeface="+mn-ea"/>
                <a:sym typeface="+mn-lt"/>
              </a:rPr>
              <a:t>       树种丰富度增加具有</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维持分解者活动</a:t>
            </a:r>
            <a:r>
              <a:rPr lang="zh-CN" altLang="en-US" sz="2000" b="1">
                <a:latin typeface="微软雅黑" panose="020B0503020204020204" pitchFamily="34" charset="-122"/>
                <a:ea typeface="微软雅黑" panose="020B0503020204020204" pitchFamily="34" charset="-122"/>
                <a:cs typeface="+mn-ea"/>
                <a:sym typeface="+mn-lt"/>
              </a:rPr>
              <a:t>的效果。在一定树种丰度的环境中，不同类型的分解者可以找到适合它们生活和繁殖的栖息地，实现生态位分化，这有助于保持它们的数量和活动水平。调节分解者的活动对于有机碳转化为土壤有机质，</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提升森林质量</a:t>
            </a:r>
            <a:r>
              <a:rPr lang="zh-CN" altLang="en-US" sz="2000" b="1">
                <a:latin typeface="微软雅黑" panose="020B0503020204020204" pitchFamily="34" charset="-122"/>
                <a:ea typeface="微软雅黑" panose="020B0503020204020204" pitchFamily="34" charset="-122"/>
                <a:cs typeface="+mn-ea"/>
                <a:sym typeface="+mn-lt"/>
              </a:rPr>
              <a:t>至关重要。</a:t>
            </a:r>
            <a:endPar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endParaRPr>
          </a:p>
        </p:txBody>
      </p:sp>
      <p:sp>
        <p:nvSpPr>
          <p:cNvPr id="8" name="TextBox 6">
            <a:extLst>
              <a:ext uri="{FF2B5EF4-FFF2-40B4-BE49-F238E27FC236}">
                <a16:creationId xmlns:a16="http://schemas.microsoft.com/office/drawing/2014/main" id="{DD9F24B4-FB4B-55D2-CDB4-1168A6648279}"/>
              </a:ext>
            </a:extLst>
          </p:cNvPr>
          <p:cNvSpPr txBox="1"/>
          <p:nvPr/>
        </p:nvSpPr>
        <p:spPr>
          <a:xfrm>
            <a:off x="309409" y="1382211"/>
            <a:ext cx="7236131" cy="454099"/>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en-US" altLang="zh-CN" sz="2200" b="1">
                <a:latin typeface="微软雅黑" panose="020B0503020204020204" pitchFamily="34" charset="-122"/>
                <a:ea typeface="微软雅黑" panose="020B0503020204020204" pitchFamily="34" charset="-122"/>
                <a:cs typeface="+mn-ea"/>
                <a:sym typeface="+mn-lt"/>
              </a:rPr>
              <a:t>2. </a:t>
            </a:r>
            <a:r>
              <a:rPr lang="zh-CN" altLang="en-US" sz="2200" b="1">
                <a:latin typeface="微软雅黑" panose="020B0503020204020204" pitchFamily="34" charset="-122"/>
                <a:ea typeface="微软雅黑" panose="020B0503020204020204" pitchFamily="34" charset="-122"/>
                <a:cs typeface="+mn-ea"/>
                <a:sym typeface="+mn-lt"/>
              </a:rPr>
              <a:t>维持生态系统平衡</a:t>
            </a:r>
            <a:endParaRPr kumimoji="0" lang="zh-CN" altLang="en-US" sz="2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nvGrpSpPr>
          <p:cNvPr id="26" name="组合 25">
            <a:extLst>
              <a:ext uri="{FF2B5EF4-FFF2-40B4-BE49-F238E27FC236}">
                <a16:creationId xmlns:a16="http://schemas.microsoft.com/office/drawing/2014/main" id="{94852ABF-0842-1131-FA8A-55B113E478D5}"/>
              </a:ext>
            </a:extLst>
          </p:cNvPr>
          <p:cNvGrpSpPr/>
          <p:nvPr/>
        </p:nvGrpSpPr>
        <p:grpSpPr>
          <a:xfrm>
            <a:off x="411175" y="3460480"/>
            <a:ext cx="11365839" cy="2603737"/>
            <a:chOff x="-583243" y="627365"/>
            <a:chExt cx="12805968" cy="2764173"/>
          </a:xfrm>
          <a:effectLst>
            <a:outerShdw blurRad="50800" dist="38100" dir="10800000" algn="r" rotWithShape="0">
              <a:prstClr val="black">
                <a:alpha val="40000"/>
              </a:prstClr>
            </a:outerShdw>
            <a:reflection blurRad="6350" stA="20000" endPos="55500" dist="50800" dir="5400000" sy="-100000" algn="bl" rotWithShape="0"/>
          </a:effectLst>
        </p:grpSpPr>
        <p:pic>
          <p:nvPicPr>
            <p:cNvPr id="27" name="图片 26">
              <a:extLst>
                <a:ext uri="{FF2B5EF4-FFF2-40B4-BE49-F238E27FC236}">
                  <a16:creationId xmlns:a16="http://schemas.microsoft.com/office/drawing/2014/main" id="{DFBF65A4-B9D3-90C2-BEDB-29ACF571718D}"/>
                </a:ext>
              </a:extLst>
            </p:cNvPr>
            <p:cNvPicPr>
              <a:picLocks noChangeAspect="1"/>
            </p:cNvPicPr>
            <p:nvPr/>
          </p:nvPicPr>
          <p:blipFill>
            <a:blip r:embed="rId5"/>
            <a:stretch>
              <a:fillRect/>
            </a:stretch>
          </p:blipFill>
          <p:spPr>
            <a:xfrm>
              <a:off x="-583243" y="633435"/>
              <a:ext cx="6513526" cy="2758103"/>
            </a:xfrm>
            <a:prstGeom prst="rect">
              <a:avLst/>
            </a:prstGeom>
          </p:spPr>
        </p:pic>
        <p:pic>
          <p:nvPicPr>
            <p:cNvPr id="28" name="图片 27">
              <a:extLst>
                <a:ext uri="{FF2B5EF4-FFF2-40B4-BE49-F238E27FC236}">
                  <a16:creationId xmlns:a16="http://schemas.microsoft.com/office/drawing/2014/main" id="{1FB899A2-97FC-E30C-52E5-2ABBCB349E05}"/>
                </a:ext>
              </a:extLst>
            </p:cNvPr>
            <p:cNvPicPr>
              <a:picLocks noChangeAspect="1"/>
            </p:cNvPicPr>
            <p:nvPr/>
          </p:nvPicPr>
          <p:blipFill>
            <a:blip r:embed="rId6"/>
            <a:stretch>
              <a:fillRect/>
            </a:stretch>
          </p:blipFill>
          <p:spPr>
            <a:xfrm>
              <a:off x="5909621" y="627365"/>
              <a:ext cx="6313104" cy="2758103"/>
            </a:xfrm>
            <a:prstGeom prst="rect">
              <a:avLst/>
            </a:prstGeom>
          </p:spPr>
        </p:pic>
      </p:grpSp>
      <p:sp>
        <p:nvSpPr>
          <p:cNvPr id="11" name="TextBox 6">
            <a:extLst>
              <a:ext uri="{FF2B5EF4-FFF2-40B4-BE49-F238E27FC236}">
                <a16:creationId xmlns:a16="http://schemas.microsoft.com/office/drawing/2014/main" id="{4DBAFEAD-DB71-38D2-1408-00D8AA8CCB56}"/>
              </a:ext>
            </a:extLst>
          </p:cNvPr>
          <p:cNvSpPr txBox="1"/>
          <p:nvPr/>
        </p:nvSpPr>
        <p:spPr>
          <a:xfrm>
            <a:off x="6906827" y="6183109"/>
            <a:ext cx="5389948" cy="375103"/>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en-US" altLang="zh-CN" sz="1400">
                <a:solidFill>
                  <a:schemeClr val="bg1">
                    <a:lumMod val="95000"/>
                  </a:schemeClr>
                </a:solidFill>
                <a:sym typeface="+mn-lt"/>
              </a:rPr>
              <a:t>——</a:t>
            </a:r>
            <a:r>
              <a:rPr lang="zh-CN" altLang="en-US" sz="1400">
                <a:solidFill>
                  <a:schemeClr val="bg1">
                    <a:lumMod val="95000"/>
                  </a:schemeClr>
                </a:solidFill>
                <a:sym typeface="+mn-lt"/>
              </a:rPr>
              <a:t>木材质量损失和分解者活动的二元广义线性混合模型结果</a:t>
            </a:r>
            <a:endParaRPr lang="zh-CN" altLang="en-US" sz="1400" dirty="0">
              <a:solidFill>
                <a:schemeClr val="bg1">
                  <a:lumMod val="95000"/>
                </a:schemeClr>
              </a:solidFill>
              <a:sym typeface="+mn-lt"/>
            </a:endParaRPr>
          </a:p>
        </p:txBody>
      </p:sp>
      <p:pic>
        <p:nvPicPr>
          <p:cNvPr id="3" name="图片 2">
            <a:extLst>
              <a:ext uri="{FF2B5EF4-FFF2-40B4-BE49-F238E27FC236}">
                <a16:creationId xmlns:a16="http://schemas.microsoft.com/office/drawing/2014/main" id="{74A865C3-A15A-D351-7368-7BD322493CCD}"/>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1044149703"/>
      </p:ext>
    </p:extLst>
  </p:cSld>
  <p:clrMapOvr>
    <a:masterClrMapping/>
  </p:clrMapOvr>
  <mc:AlternateContent xmlns:mc="http://schemas.openxmlformats.org/markup-compatibility/2006" xmlns:p14="http://schemas.microsoft.com/office/powerpoint/2010/main">
    <mc:Choice Requires="p14">
      <p:transition spd="slow" p14:dur="2000" advTm="8098"/>
    </mc:Choice>
    <mc:Fallback xmlns="">
      <p:transition spd="slow" advTm="809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153138"/>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90359"/>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技术核心</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Box 6">
            <a:extLst>
              <a:ext uri="{FF2B5EF4-FFF2-40B4-BE49-F238E27FC236}">
                <a16:creationId xmlns:a16="http://schemas.microsoft.com/office/drawing/2014/main" id="{DD9F24B4-FB4B-55D2-CDB4-1168A6648279}"/>
              </a:ext>
            </a:extLst>
          </p:cNvPr>
          <p:cNvSpPr txBox="1"/>
          <p:nvPr/>
        </p:nvSpPr>
        <p:spPr>
          <a:xfrm>
            <a:off x="726402" y="1453982"/>
            <a:ext cx="11067013" cy="450123"/>
          </a:xfrm>
          <a:prstGeom prst="rect">
            <a:avLst/>
          </a:prstGeom>
          <a:noFill/>
        </p:spPr>
        <p:txBody>
          <a:bodyPr wrap="square" rtlCol="0">
            <a:spAutoFit/>
          </a:bodyPr>
          <a:lstStyle/>
          <a:p>
            <a:pPr lvl="0" defTabSz="1219200">
              <a:lnSpc>
                <a:spcPts val="3000"/>
              </a:lnSpc>
              <a:defRPr/>
            </a:pP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通过树种丰度调节白蚁介导的木质残体分解速率，维持森林生态系统平衡。</a:t>
            </a:r>
            <a:endParaRPr lang="zh-CN" altLang="en-US" sz="2400" b="1" dirty="0">
              <a:solidFill>
                <a:srgbClr val="DD7105"/>
              </a:solidFill>
              <a:effectLst>
                <a:outerShdw blurRad="38100" dist="25400" dir="2700000" algn="tl">
                  <a:srgbClr val="000000">
                    <a:alpha val="37000"/>
                  </a:srgbClr>
                </a:outerShdw>
              </a:effectLst>
              <a:latin typeface="微软雅黑" panose="020B0503020204020204" pitchFamily="34" charset="-122"/>
              <a:sym typeface="+mn-lt"/>
            </a:endParaRPr>
          </a:p>
        </p:txBody>
      </p:sp>
      <p:sp>
        <p:nvSpPr>
          <p:cNvPr id="4" name="TextBox 6">
            <a:extLst>
              <a:ext uri="{FF2B5EF4-FFF2-40B4-BE49-F238E27FC236}">
                <a16:creationId xmlns:a16="http://schemas.microsoft.com/office/drawing/2014/main" id="{65FA043D-E352-C059-3301-874E22DDBBC1}"/>
              </a:ext>
            </a:extLst>
          </p:cNvPr>
          <p:cNvSpPr txBox="1"/>
          <p:nvPr/>
        </p:nvSpPr>
        <p:spPr>
          <a:xfrm>
            <a:off x="1499900" y="4383937"/>
            <a:ext cx="9188389" cy="1604285"/>
          </a:xfrm>
          <a:prstGeom prst="rect">
            <a:avLst/>
          </a:prstGeom>
          <a:noFill/>
        </p:spPr>
        <p:txBody>
          <a:bodyPr wrap="square" rtlCol="0">
            <a:spAutoFit/>
          </a:bodyPr>
          <a:lstStyle/>
          <a:p>
            <a:pPr marL="0" marR="0" lvl="0" indent="0" algn="just" defTabSz="1219200" rtl="0" eaLnBrk="1" fontAlgn="auto" latinLnBrk="0" hangingPunct="1">
              <a:lnSpc>
                <a:spcPts val="3000"/>
              </a:lnSpc>
              <a:spcBef>
                <a:spcPts val="0"/>
              </a:spcBef>
              <a:spcAft>
                <a:spcPts val="0"/>
              </a:spcAft>
              <a:buClrTx/>
              <a:buSzTx/>
              <a:buFontTx/>
              <a:buNone/>
              <a:defRPr/>
            </a:pPr>
            <a:r>
              <a:rPr lang="zh-CN" altLang="en-US" sz="2000" b="1">
                <a:latin typeface="微软雅黑" panose="020B0503020204020204" pitchFamily="34" charset="-122"/>
                <a:ea typeface="微软雅黑" panose="020B0503020204020204" pitchFamily="34" charset="-122"/>
                <a:cs typeface="+mn-ea"/>
                <a:sym typeface="+mn-lt"/>
              </a:rPr>
              <a:t>        通俗来讲，碳达峰指二氧化碳排放量在某一年达到了最大值，之后进入下降阶段；碳中和则指一段时间内，通过</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植树造林、</a:t>
            </a:r>
            <a:r>
              <a:rPr lang="zh-CN" altLang="en-US" sz="2000" b="1">
                <a:latin typeface="微软雅黑" panose="020B0503020204020204" pitchFamily="34" charset="-122"/>
                <a:ea typeface="微软雅黑" panose="020B0503020204020204" pitchFamily="34" charset="-122"/>
                <a:cs typeface="+mn-ea"/>
                <a:sym typeface="+mn-lt"/>
              </a:rPr>
              <a:t>海洋吸收、工程封存等自然、人为手段吸收和抵消掉碳排放量，实现人类活动二氧化碳相对“零排放”。              </a:t>
            </a:r>
            <a:endParaRPr lang="en-US" altLang="zh-CN" sz="2000" b="1">
              <a:latin typeface="微软雅黑" panose="020B0503020204020204" pitchFamily="34" charset="-122"/>
              <a:ea typeface="微软雅黑" panose="020B0503020204020204" pitchFamily="34" charset="-122"/>
              <a:cs typeface="+mn-ea"/>
              <a:sym typeface="+mn-lt"/>
            </a:endParaRPr>
          </a:p>
          <a:p>
            <a:pPr marL="0" marR="0" lvl="0" indent="0" algn="just" defTabSz="1219200" rtl="0" eaLnBrk="1" fontAlgn="auto" latinLnBrk="0" hangingPunct="1">
              <a:lnSpc>
                <a:spcPts val="3000"/>
              </a:lnSpc>
              <a:spcBef>
                <a:spcPts val="0"/>
              </a:spcBef>
              <a:spcAft>
                <a:spcPts val="0"/>
              </a:spcAft>
              <a:buClrTx/>
              <a:buSzTx/>
              <a:buFontTx/>
              <a:buNone/>
              <a:defRPr/>
            </a:pP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                                                                         </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 </a:t>
            </a: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人民日报</a:t>
            </a: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a:t>
            </a:r>
          </a:p>
        </p:txBody>
      </p:sp>
      <p:pic>
        <p:nvPicPr>
          <p:cNvPr id="1026" name="Picture 2" descr="A picture of plants, termites, and wooden debris, showing their interactions and the carbon sequestration of the wooden debris, with the termites only interested in the dead plants and being white in color">
            <a:extLst>
              <a:ext uri="{FF2B5EF4-FFF2-40B4-BE49-F238E27FC236}">
                <a16:creationId xmlns:a16="http://schemas.microsoft.com/office/drawing/2014/main" id="{11EBD7F6-6919-E1F3-2E58-3B73A3EE1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3862" y="1989469"/>
            <a:ext cx="4003828" cy="23738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71F65B0E-D134-5D67-ACDD-82A626C6F142}"/>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3246780198"/>
      </p:ext>
    </p:extLst>
  </p:cSld>
  <p:clrMapOvr>
    <a:masterClrMapping/>
  </p:clrMapOvr>
  <mc:AlternateContent xmlns:mc="http://schemas.openxmlformats.org/markup-compatibility/2006" xmlns:p14="http://schemas.microsoft.com/office/powerpoint/2010/main">
    <mc:Choice Requires="p14">
      <p:transition spd="slow" p14:dur="2000" advTm="9538"/>
    </mc:Choice>
    <mc:Fallback xmlns="">
      <p:transition spd="slow" advTm="953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3810" y="-22860"/>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154365"/>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90517" y="889132"/>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技术核心</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Box 6">
            <a:extLst>
              <a:ext uri="{FF2B5EF4-FFF2-40B4-BE49-F238E27FC236}">
                <a16:creationId xmlns:a16="http://schemas.microsoft.com/office/drawing/2014/main" id="{DD9F24B4-FB4B-55D2-CDB4-1168A6648279}"/>
              </a:ext>
            </a:extLst>
          </p:cNvPr>
          <p:cNvSpPr txBox="1"/>
          <p:nvPr/>
        </p:nvSpPr>
        <p:spPr>
          <a:xfrm>
            <a:off x="1903328" y="5357873"/>
            <a:ext cx="4048294" cy="454099"/>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en-US" altLang="zh-CN" sz="2000" b="1">
                <a:latin typeface="微软雅黑" panose="020B0503020204020204" pitchFamily="34" charset="-122"/>
                <a:ea typeface="微软雅黑" panose="020B0503020204020204" pitchFamily="34" charset="-122"/>
                <a:cs typeface="+mn-ea"/>
                <a:sym typeface="+mn-lt"/>
              </a:rPr>
              <a:t>SCI</a:t>
            </a:r>
            <a:r>
              <a:rPr lang="zh-CN" altLang="en-US" sz="2000" b="1">
                <a:latin typeface="微软雅黑" panose="020B0503020204020204" pitchFamily="34" charset="-122"/>
                <a:ea typeface="微软雅黑" panose="020B0503020204020204" pitchFamily="34" charset="-122"/>
                <a:cs typeface="+mn-ea"/>
                <a:sym typeface="+mn-lt"/>
              </a:rPr>
              <a:t>顶级期刊已发表相关论文</a:t>
            </a: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7</a:t>
            </a:r>
            <a:r>
              <a:rPr lang="zh-CN" altLang="en-US" sz="2000" b="1">
                <a:latin typeface="微软雅黑" panose="020B0503020204020204" pitchFamily="34" charset="-122"/>
                <a:ea typeface="微软雅黑" panose="020B0503020204020204" pitchFamily="34" charset="-122"/>
                <a:cs typeface="+mn-ea"/>
                <a:sym typeface="+mn-lt"/>
              </a:rPr>
              <a:t>篇</a:t>
            </a:r>
          </a:p>
        </p:txBody>
      </p:sp>
      <p:grpSp>
        <p:nvGrpSpPr>
          <p:cNvPr id="30" name="组合 29">
            <a:extLst>
              <a:ext uri="{FF2B5EF4-FFF2-40B4-BE49-F238E27FC236}">
                <a16:creationId xmlns:a16="http://schemas.microsoft.com/office/drawing/2014/main" id="{54FC8421-0110-600B-09EC-2D3BD2884F7E}"/>
              </a:ext>
            </a:extLst>
          </p:cNvPr>
          <p:cNvGrpSpPr/>
          <p:nvPr/>
        </p:nvGrpSpPr>
        <p:grpSpPr>
          <a:xfrm>
            <a:off x="687714" y="1698161"/>
            <a:ext cx="6036492" cy="3399802"/>
            <a:chOff x="866646" y="1723905"/>
            <a:chExt cx="6036492" cy="3399802"/>
          </a:xfrm>
        </p:grpSpPr>
        <p:pic>
          <p:nvPicPr>
            <p:cNvPr id="28" name="图片 27">
              <a:extLst>
                <a:ext uri="{FF2B5EF4-FFF2-40B4-BE49-F238E27FC236}">
                  <a16:creationId xmlns:a16="http://schemas.microsoft.com/office/drawing/2014/main" id="{AEFC7958-443D-1337-3E44-00394C6A0761}"/>
                </a:ext>
              </a:extLst>
            </p:cNvPr>
            <p:cNvPicPr>
              <a:picLocks noChangeAspect="1"/>
            </p:cNvPicPr>
            <p:nvPr/>
          </p:nvPicPr>
          <p:blipFill>
            <a:blip r:embed="rId5"/>
            <a:stretch>
              <a:fillRect/>
            </a:stretch>
          </p:blipFill>
          <p:spPr>
            <a:xfrm>
              <a:off x="4863316" y="1723905"/>
              <a:ext cx="2039822" cy="3229895"/>
            </a:xfrm>
            <a:prstGeom prst="rect">
              <a:avLst/>
            </a:prstGeom>
            <a:ln>
              <a:solidFill>
                <a:schemeClr val="accent1">
                  <a:lumMod val="75000"/>
                </a:schemeClr>
              </a:solidFill>
            </a:ln>
            <a:scene3d>
              <a:camera prst="perspectiveHeroicExtremeLeftFacing"/>
              <a:lightRig rig="threePt" dir="t"/>
            </a:scene3d>
          </p:spPr>
        </p:pic>
        <p:pic>
          <p:nvPicPr>
            <p:cNvPr id="25" name="图片 24">
              <a:extLst>
                <a:ext uri="{FF2B5EF4-FFF2-40B4-BE49-F238E27FC236}">
                  <a16:creationId xmlns:a16="http://schemas.microsoft.com/office/drawing/2014/main" id="{0B49803C-7731-B3B6-56B2-00B7090B4012}"/>
                </a:ext>
              </a:extLst>
            </p:cNvPr>
            <p:cNvPicPr>
              <a:picLocks noChangeAspect="1"/>
            </p:cNvPicPr>
            <p:nvPr/>
          </p:nvPicPr>
          <p:blipFill>
            <a:blip r:embed="rId6"/>
            <a:stretch>
              <a:fillRect/>
            </a:stretch>
          </p:blipFill>
          <p:spPr>
            <a:xfrm>
              <a:off x="4241913" y="1758025"/>
              <a:ext cx="2043274" cy="3229894"/>
            </a:xfrm>
            <a:prstGeom prst="rect">
              <a:avLst/>
            </a:prstGeom>
            <a:ln>
              <a:solidFill>
                <a:schemeClr val="accent1">
                  <a:lumMod val="75000"/>
                </a:schemeClr>
              </a:solidFill>
            </a:ln>
            <a:scene3d>
              <a:camera prst="perspectiveHeroicExtremeLeftFacing"/>
              <a:lightRig rig="threePt" dir="t"/>
            </a:scene3d>
          </p:spPr>
        </p:pic>
        <p:pic>
          <p:nvPicPr>
            <p:cNvPr id="20" name="图片 19">
              <a:extLst>
                <a:ext uri="{FF2B5EF4-FFF2-40B4-BE49-F238E27FC236}">
                  <a16:creationId xmlns:a16="http://schemas.microsoft.com/office/drawing/2014/main" id="{3D2B7A7E-BFBA-5BCE-C707-582BB2A03EEA}"/>
                </a:ext>
              </a:extLst>
            </p:cNvPr>
            <p:cNvPicPr>
              <a:picLocks noChangeAspect="1"/>
            </p:cNvPicPr>
            <p:nvPr/>
          </p:nvPicPr>
          <p:blipFill>
            <a:blip r:embed="rId7"/>
            <a:stretch>
              <a:fillRect/>
            </a:stretch>
          </p:blipFill>
          <p:spPr>
            <a:xfrm>
              <a:off x="3625672" y="1786411"/>
              <a:ext cx="2047549" cy="3243051"/>
            </a:xfrm>
            <a:prstGeom prst="rect">
              <a:avLst/>
            </a:prstGeom>
            <a:ln>
              <a:solidFill>
                <a:schemeClr val="accent1">
                  <a:lumMod val="75000"/>
                </a:schemeClr>
              </a:solidFill>
            </a:ln>
            <a:scene3d>
              <a:camera prst="perspectiveHeroicExtremeLeftFacing"/>
              <a:lightRig rig="threePt" dir="t"/>
            </a:scene3d>
          </p:spPr>
        </p:pic>
        <p:pic>
          <p:nvPicPr>
            <p:cNvPr id="18" name="图片 17">
              <a:extLst>
                <a:ext uri="{FF2B5EF4-FFF2-40B4-BE49-F238E27FC236}">
                  <a16:creationId xmlns:a16="http://schemas.microsoft.com/office/drawing/2014/main" id="{5570D5D4-DC83-B6C9-5EE6-806D5C5A13E5}"/>
                </a:ext>
              </a:extLst>
            </p:cNvPr>
            <p:cNvPicPr>
              <a:picLocks noChangeAspect="1"/>
            </p:cNvPicPr>
            <p:nvPr/>
          </p:nvPicPr>
          <p:blipFill>
            <a:blip r:embed="rId8"/>
            <a:stretch>
              <a:fillRect/>
            </a:stretch>
          </p:blipFill>
          <p:spPr>
            <a:xfrm>
              <a:off x="3132436" y="1858280"/>
              <a:ext cx="1903199" cy="3243051"/>
            </a:xfrm>
            <a:prstGeom prst="rect">
              <a:avLst/>
            </a:prstGeom>
            <a:ln>
              <a:solidFill>
                <a:schemeClr val="accent1">
                  <a:lumMod val="75000"/>
                </a:schemeClr>
              </a:solidFill>
            </a:ln>
            <a:scene3d>
              <a:camera prst="perspectiveHeroicExtremeLeftFacing"/>
              <a:lightRig rig="threePt" dir="t"/>
            </a:scene3d>
          </p:spPr>
        </p:pic>
        <p:pic>
          <p:nvPicPr>
            <p:cNvPr id="16" name="图片 15">
              <a:extLst>
                <a:ext uri="{FF2B5EF4-FFF2-40B4-BE49-F238E27FC236}">
                  <a16:creationId xmlns:a16="http://schemas.microsoft.com/office/drawing/2014/main" id="{2929B833-FE6F-1623-01E5-E1AA64B834A9}"/>
                </a:ext>
              </a:extLst>
            </p:cNvPr>
            <p:cNvPicPr>
              <a:picLocks noChangeAspect="1"/>
            </p:cNvPicPr>
            <p:nvPr/>
          </p:nvPicPr>
          <p:blipFill>
            <a:blip r:embed="rId9"/>
            <a:stretch>
              <a:fillRect/>
            </a:stretch>
          </p:blipFill>
          <p:spPr>
            <a:xfrm>
              <a:off x="2204464" y="1859485"/>
              <a:ext cx="2046881" cy="3229894"/>
            </a:xfrm>
            <a:prstGeom prst="rect">
              <a:avLst/>
            </a:prstGeom>
            <a:ln>
              <a:solidFill>
                <a:schemeClr val="accent1">
                  <a:lumMod val="75000"/>
                </a:schemeClr>
              </a:solidFill>
            </a:ln>
            <a:scene3d>
              <a:camera prst="perspectiveHeroicExtremeLeftFacing"/>
              <a:lightRig rig="threePt" dir="t"/>
            </a:scene3d>
          </p:spPr>
        </p:pic>
        <p:pic>
          <p:nvPicPr>
            <p:cNvPr id="14" name="图片 13">
              <a:extLst>
                <a:ext uri="{FF2B5EF4-FFF2-40B4-BE49-F238E27FC236}">
                  <a16:creationId xmlns:a16="http://schemas.microsoft.com/office/drawing/2014/main" id="{2B7ECDF0-25F9-B6E2-C9FC-496422E503F0}"/>
                </a:ext>
              </a:extLst>
            </p:cNvPr>
            <p:cNvPicPr>
              <a:picLocks noChangeAspect="1"/>
            </p:cNvPicPr>
            <p:nvPr/>
          </p:nvPicPr>
          <p:blipFill>
            <a:blip r:embed="rId10"/>
            <a:stretch>
              <a:fillRect/>
            </a:stretch>
          </p:blipFill>
          <p:spPr>
            <a:xfrm>
              <a:off x="1498982" y="1876649"/>
              <a:ext cx="2036371" cy="3229894"/>
            </a:xfrm>
            <a:prstGeom prst="rect">
              <a:avLst/>
            </a:prstGeom>
            <a:ln>
              <a:solidFill>
                <a:schemeClr val="accent1">
                  <a:lumMod val="75000"/>
                </a:schemeClr>
              </a:solidFill>
            </a:ln>
            <a:scene3d>
              <a:camera prst="perspectiveHeroicExtremeLeftFacing"/>
              <a:lightRig rig="threePt" dir="t"/>
            </a:scene3d>
          </p:spPr>
        </p:pic>
        <p:pic>
          <p:nvPicPr>
            <p:cNvPr id="11" name="图片 10">
              <a:extLst>
                <a:ext uri="{FF2B5EF4-FFF2-40B4-BE49-F238E27FC236}">
                  <a16:creationId xmlns:a16="http://schemas.microsoft.com/office/drawing/2014/main" id="{0280C275-7821-DC2A-799E-8D11E958FBE7}"/>
                </a:ext>
              </a:extLst>
            </p:cNvPr>
            <p:cNvPicPr>
              <a:picLocks noChangeAspect="1"/>
            </p:cNvPicPr>
            <p:nvPr/>
          </p:nvPicPr>
          <p:blipFill>
            <a:blip r:embed="rId11"/>
            <a:stretch>
              <a:fillRect/>
            </a:stretch>
          </p:blipFill>
          <p:spPr>
            <a:xfrm>
              <a:off x="866646" y="1893813"/>
              <a:ext cx="1999290" cy="3229894"/>
            </a:xfrm>
            <a:prstGeom prst="rect">
              <a:avLst/>
            </a:prstGeom>
            <a:ln>
              <a:solidFill>
                <a:schemeClr val="accent1">
                  <a:lumMod val="75000"/>
                </a:schemeClr>
              </a:solidFill>
            </a:ln>
            <a:scene3d>
              <a:camera prst="perspectiveHeroicExtremeLeftFacing"/>
              <a:lightRig rig="threePt" dir="t"/>
            </a:scene3d>
          </p:spPr>
        </p:pic>
      </p:grpSp>
      <p:sp>
        <p:nvSpPr>
          <p:cNvPr id="41" name="TextBox 6">
            <a:extLst>
              <a:ext uri="{FF2B5EF4-FFF2-40B4-BE49-F238E27FC236}">
                <a16:creationId xmlns:a16="http://schemas.microsoft.com/office/drawing/2014/main" id="{DB852A34-68C7-7576-0334-BE4E2086B4C6}"/>
              </a:ext>
            </a:extLst>
          </p:cNvPr>
          <p:cNvSpPr txBox="1"/>
          <p:nvPr/>
        </p:nvSpPr>
        <p:spPr>
          <a:xfrm>
            <a:off x="7925045" y="5357873"/>
            <a:ext cx="3473989" cy="454099"/>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000" b="1">
                <a:latin typeface="微软雅黑" panose="020B0503020204020204" pitchFamily="34" charset="-122"/>
                <a:ea typeface="微软雅黑" panose="020B0503020204020204" pitchFamily="34" charset="-122"/>
                <a:cs typeface="+mn-ea"/>
                <a:sym typeface="+mn-lt"/>
              </a:rPr>
              <a:t>基于模型转化软件著作权</a:t>
            </a: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1</a:t>
            </a:r>
            <a:r>
              <a:rPr lang="zh-CN" altLang="en-US" sz="2000" b="1">
                <a:latin typeface="微软雅黑" panose="020B0503020204020204" pitchFamily="34" charset="-122"/>
                <a:ea typeface="微软雅黑" panose="020B0503020204020204" pitchFamily="34" charset="-122"/>
                <a:cs typeface="+mn-ea"/>
                <a:sym typeface="+mn-lt"/>
              </a:rPr>
              <a:t>篇</a:t>
            </a:r>
          </a:p>
        </p:txBody>
      </p:sp>
      <p:sp>
        <p:nvSpPr>
          <p:cNvPr id="3" name="文本框 2">
            <a:extLst>
              <a:ext uri="{FF2B5EF4-FFF2-40B4-BE49-F238E27FC236}">
                <a16:creationId xmlns:a16="http://schemas.microsoft.com/office/drawing/2014/main" id="{256390AF-6DC5-8CB5-1024-B811655B3A1A}"/>
              </a:ext>
            </a:extLst>
          </p:cNvPr>
          <p:cNvSpPr txBox="1"/>
          <p:nvPr/>
        </p:nvSpPr>
        <p:spPr>
          <a:xfrm>
            <a:off x="10734609" y="2096584"/>
            <a:ext cx="246791" cy="142506"/>
          </a:xfrm>
          <a:prstGeom prst="rect">
            <a:avLst/>
          </a:prstGeom>
          <a:solidFill>
            <a:srgbClr val="FFFFFF"/>
          </a:solidFill>
          <a:ln>
            <a:solidFill>
              <a:srgbClr val="FFFFFF"/>
            </a:solidFill>
          </a:ln>
        </p:spPr>
        <p:txBody>
          <a:bodyPr wrap="square" rtlCol="0">
            <a:spAutoFit/>
          </a:bodyPr>
          <a:lstStyle/>
          <a:p>
            <a:endParaRPr lang="zh-CN" altLang="en-US"/>
          </a:p>
        </p:txBody>
      </p:sp>
      <p:pic>
        <p:nvPicPr>
          <p:cNvPr id="29" name="图片 28">
            <a:extLst>
              <a:ext uri="{FF2B5EF4-FFF2-40B4-BE49-F238E27FC236}">
                <a16:creationId xmlns:a16="http://schemas.microsoft.com/office/drawing/2014/main" id="{D63E3FBF-996B-340F-6604-A40E0D48235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514155" y="1599374"/>
            <a:ext cx="4207691" cy="3767283"/>
          </a:xfrm>
          <a:prstGeom prst="rect">
            <a:avLst/>
          </a:prstGeom>
          <a:ln>
            <a:solidFill>
              <a:schemeClr val="accent1"/>
            </a:solidFill>
          </a:ln>
        </p:spPr>
      </p:pic>
      <p:pic>
        <p:nvPicPr>
          <p:cNvPr id="6" name="图片 5">
            <a:extLst>
              <a:ext uri="{FF2B5EF4-FFF2-40B4-BE49-F238E27FC236}">
                <a16:creationId xmlns:a16="http://schemas.microsoft.com/office/drawing/2014/main" id="{354C7AA8-DA86-407E-B6D7-AEF779CF4AC0}"/>
              </a:ext>
            </a:extLst>
          </p:cNvPr>
          <p:cNvPicPr>
            <a:picLocks noChangeAspect="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3345887599"/>
      </p:ext>
    </p:extLst>
  </p:cSld>
  <p:clrMapOvr>
    <a:masterClrMapping/>
  </p:clrMapOvr>
  <mc:AlternateContent xmlns:mc="http://schemas.openxmlformats.org/markup-compatibility/2006" xmlns:p14="http://schemas.microsoft.com/office/powerpoint/2010/main">
    <mc:Choice Requires="p14">
      <p:transition spd="slow" p14:dur="2000" advTm="3285"/>
    </mc:Choice>
    <mc:Fallback xmlns="">
      <p:transition spd="slow" advTm="328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810" y="-22860"/>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154365"/>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90517" y="889132"/>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技术核心</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Box 6">
            <a:extLst>
              <a:ext uri="{FF2B5EF4-FFF2-40B4-BE49-F238E27FC236}">
                <a16:creationId xmlns:a16="http://schemas.microsoft.com/office/drawing/2014/main" id="{DD9F24B4-FB4B-55D2-CDB4-1168A6648279}"/>
              </a:ext>
            </a:extLst>
          </p:cNvPr>
          <p:cNvSpPr txBox="1"/>
          <p:nvPr/>
        </p:nvSpPr>
        <p:spPr>
          <a:xfrm>
            <a:off x="66216" y="5490087"/>
            <a:ext cx="6435068" cy="450123"/>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000" b="1">
                <a:latin typeface="微软雅黑" panose="020B0503020204020204" pitchFamily="34" charset="-122"/>
                <a:ea typeface="微软雅黑" panose="020B0503020204020204" pitchFamily="34" charset="-122"/>
                <a:cs typeface="+mn-ea"/>
                <a:sym typeface="+mn-lt"/>
              </a:rPr>
              <a:t>技术核心作为重要环节于</a:t>
            </a: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《Nature》</a:t>
            </a:r>
            <a:r>
              <a:rPr lang="zh-CN" altLang="en-US" sz="2000" b="1">
                <a:latin typeface="微软雅黑" panose="020B0503020204020204" pitchFamily="34" charset="-122"/>
                <a:ea typeface="微软雅黑" panose="020B0503020204020204" pitchFamily="34" charset="-122"/>
                <a:cs typeface="+mn-ea"/>
                <a:sym typeface="+mn-lt"/>
              </a:rPr>
              <a:t>杂志发表论文</a:t>
            </a:r>
          </a:p>
        </p:txBody>
      </p:sp>
      <p:sp>
        <p:nvSpPr>
          <p:cNvPr id="3" name="文本框 2">
            <a:extLst>
              <a:ext uri="{FF2B5EF4-FFF2-40B4-BE49-F238E27FC236}">
                <a16:creationId xmlns:a16="http://schemas.microsoft.com/office/drawing/2014/main" id="{256390AF-6DC5-8CB5-1024-B811655B3A1A}"/>
              </a:ext>
            </a:extLst>
          </p:cNvPr>
          <p:cNvSpPr txBox="1"/>
          <p:nvPr/>
        </p:nvSpPr>
        <p:spPr>
          <a:xfrm>
            <a:off x="10734609" y="2096584"/>
            <a:ext cx="246791" cy="142506"/>
          </a:xfrm>
          <a:prstGeom prst="rect">
            <a:avLst/>
          </a:prstGeom>
          <a:solidFill>
            <a:srgbClr val="FFFFFF"/>
          </a:solidFill>
          <a:ln>
            <a:solidFill>
              <a:srgbClr val="FFFFFF"/>
            </a:solidFill>
          </a:ln>
        </p:spPr>
        <p:txBody>
          <a:bodyPr wrap="square" rtlCol="0">
            <a:spAutoFit/>
          </a:bodyPr>
          <a:lstStyle/>
          <a:p>
            <a:endParaRPr lang="zh-CN" altLang="en-US"/>
          </a:p>
        </p:txBody>
      </p:sp>
      <p:pic>
        <p:nvPicPr>
          <p:cNvPr id="6" name="图片 5">
            <a:extLst>
              <a:ext uri="{FF2B5EF4-FFF2-40B4-BE49-F238E27FC236}">
                <a16:creationId xmlns:a16="http://schemas.microsoft.com/office/drawing/2014/main" id="{354C7AA8-DA86-407E-B6D7-AEF779CF4AC0}"/>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pic>
        <p:nvPicPr>
          <p:cNvPr id="15" name="图片 14">
            <a:extLst>
              <a:ext uri="{FF2B5EF4-FFF2-40B4-BE49-F238E27FC236}">
                <a16:creationId xmlns:a16="http://schemas.microsoft.com/office/drawing/2014/main" id="{13553E58-5EC0-B8D0-0F2D-0F677B1791EA}"/>
              </a:ext>
            </a:extLst>
          </p:cNvPr>
          <p:cNvPicPr>
            <a:picLocks noChangeAspect="1"/>
          </p:cNvPicPr>
          <p:nvPr/>
        </p:nvPicPr>
        <p:blipFill>
          <a:blip r:embed="rId6"/>
          <a:stretch>
            <a:fillRect/>
          </a:stretch>
        </p:blipFill>
        <p:spPr>
          <a:xfrm>
            <a:off x="4617253" y="1022310"/>
            <a:ext cx="4225919" cy="2507141"/>
          </a:xfrm>
          <a:prstGeom prst="rect">
            <a:avLst/>
          </a:prstGeom>
          <a:ln>
            <a:solidFill>
              <a:schemeClr val="accent1"/>
            </a:solidFill>
          </a:ln>
          <a:effectLst>
            <a:outerShdw blurRad="50800" dist="38100" dir="2700000" algn="tl" rotWithShape="0">
              <a:prstClr val="black">
                <a:alpha val="40000"/>
              </a:prstClr>
            </a:outerShdw>
          </a:effectLst>
        </p:spPr>
      </p:pic>
      <p:grpSp>
        <p:nvGrpSpPr>
          <p:cNvPr id="19" name="组合 18">
            <a:extLst>
              <a:ext uri="{FF2B5EF4-FFF2-40B4-BE49-F238E27FC236}">
                <a16:creationId xmlns:a16="http://schemas.microsoft.com/office/drawing/2014/main" id="{F5D1C1DA-BB88-61B1-FFCC-3B13A3727921}"/>
              </a:ext>
            </a:extLst>
          </p:cNvPr>
          <p:cNvGrpSpPr/>
          <p:nvPr/>
        </p:nvGrpSpPr>
        <p:grpSpPr>
          <a:xfrm>
            <a:off x="6951006" y="3773059"/>
            <a:ext cx="3707826" cy="1950000"/>
            <a:chOff x="7670298" y="3699477"/>
            <a:chExt cx="3707826" cy="1950000"/>
          </a:xfrm>
        </p:grpSpPr>
        <p:pic>
          <p:nvPicPr>
            <p:cNvPr id="7" name="图片 6">
              <a:extLst>
                <a:ext uri="{FF2B5EF4-FFF2-40B4-BE49-F238E27FC236}">
                  <a16:creationId xmlns:a16="http://schemas.microsoft.com/office/drawing/2014/main" id="{60B62320-7EF7-547F-3D2F-6A2D41CA2A93}"/>
                </a:ext>
              </a:extLst>
            </p:cNvPr>
            <p:cNvPicPr>
              <a:picLocks noChangeAspect="1"/>
            </p:cNvPicPr>
            <p:nvPr/>
          </p:nvPicPr>
          <p:blipFill>
            <a:blip r:embed="rId7"/>
            <a:stretch>
              <a:fillRect/>
            </a:stretch>
          </p:blipFill>
          <p:spPr>
            <a:xfrm>
              <a:off x="7670298" y="3699477"/>
              <a:ext cx="3707826" cy="1950000"/>
            </a:xfrm>
            <a:prstGeom prst="rect">
              <a:avLst/>
            </a:prstGeom>
            <a:ln>
              <a:solidFill>
                <a:schemeClr val="accent1"/>
              </a:solidFill>
            </a:ln>
            <a:effectLst>
              <a:outerShdw blurRad="50800" dist="38100" dir="2700000" algn="tl" rotWithShape="0">
                <a:prstClr val="black">
                  <a:alpha val="40000"/>
                </a:prstClr>
              </a:outerShdw>
            </a:effectLst>
          </p:spPr>
        </p:pic>
        <p:sp>
          <p:nvSpPr>
            <p:cNvPr id="17" name="矩形: 圆角 16">
              <a:extLst>
                <a:ext uri="{FF2B5EF4-FFF2-40B4-BE49-F238E27FC236}">
                  <a16:creationId xmlns:a16="http://schemas.microsoft.com/office/drawing/2014/main" id="{3654AB0C-6608-CFDF-7451-962D4E9125CF}"/>
                </a:ext>
              </a:extLst>
            </p:cNvPr>
            <p:cNvSpPr/>
            <p:nvPr/>
          </p:nvSpPr>
          <p:spPr>
            <a:xfrm>
              <a:off x="7670298" y="3699477"/>
              <a:ext cx="2418247" cy="1950000"/>
            </a:xfrm>
            <a:prstGeom prst="roundRect">
              <a:avLst/>
            </a:prstGeom>
            <a:noFill/>
            <a:ln w="28575">
              <a:solidFill>
                <a:srgbClr val="DD71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 name="连接符: 肘形 25">
            <a:extLst>
              <a:ext uri="{FF2B5EF4-FFF2-40B4-BE49-F238E27FC236}">
                <a16:creationId xmlns:a16="http://schemas.microsoft.com/office/drawing/2014/main" id="{BA3844C9-C87E-A47A-4A06-53942B773195}"/>
              </a:ext>
            </a:extLst>
          </p:cNvPr>
          <p:cNvCxnSpPr>
            <a:cxnSpLocks/>
            <a:endCxn id="15" idx="1"/>
          </p:cNvCxnSpPr>
          <p:nvPr/>
        </p:nvCxnSpPr>
        <p:spPr>
          <a:xfrm flipV="1">
            <a:off x="3918857" y="2275881"/>
            <a:ext cx="698396" cy="43386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1D9109D-5509-83F2-D40D-86FCEB10CF70}"/>
              </a:ext>
            </a:extLst>
          </p:cNvPr>
          <p:cNvCxnSpPr/>
          <p:nvPr/>
        </p:nvCxnSpPr>
        <p:spPr>
          <a:xfrm>
            <a:off x="8410471" y="1939332"/>
            <a:ext cx="25120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5361C68-4EE1-E2C4-90AF-6E445C5D1112}"/>
              </a:ext>
            </a:extLst>
          </p:cNvPr>
          <p:cNvCxnSpPr>
            <a:cxnSpLocks/>
          </p:cNvCxnSpPr>
          <p:nvPr/>
        </p:nvCxnSpPr>
        <p:spPr>
          <a:xfrm>
            <a:off x="4617253" y="2096584"/>
            <a:ext cx="266780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1" name="TextBox 6">
            <a:extLst>
              <a:ext uri="{FF2B5EF4-FFF2-40B4-BE49-F238E27FC236}">
                <a16:creationId xmlns:a16="http://schemas.microsoft.com/office/drawing/2014/main" id="{DB852A34-68C7-7576-0334-BE4E2086B4C6}"/>
              </a:ext>
            </a:extLst>
          </p:cNvPr>
          <p:cNvSpPr txBox="1"/>
          <p:nvPr/>
        </p:nvSpPr>
        <p:spPr>
          <a:xfrm>
            <a:off x="8615178" y="1603699"/>
            <a:ext cx="3655925" cy="429733"/>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1600" b="1">
                <a:latin typeface="微软雅黑" panose="020B0503020204020204" pitchFamily="34" charset="-122"/>
                <a:ea typeface="微软雅黑" panose="020B0503020204020204" pitchFamily="34" charset="-122"/>
                <a:cs typeface="+mn-ea"/>
                <a:sym typeface="+mn-lt"/>
              </a:rPr>
              <a:t>白蚁对土壤呼吸和植物生物量均有影响</a:t>
            </a:r>
          </a:p>
        </p:txBody>
      </p:sp>
      <p:cxnSp>
        <p:nvCxnSpPr>
          <p:cNvPr id="38" name="直接连接符 37">
            <a:extLst>
              <a:ext uri="{FF2B5EF4-FFF2-40B4-BE49-F238E27FC236}">
                <a16:creationId xmlns:a16="http://schemas.microsoft.com/office/drawing/2014/main" id="{7194864D-54F3-6B2C-6EB6-BB8DEBC33CA1}"/>
              </a:ext>
            </a:extLst>
          </p:cNvPr>
          <p:cNvCxnSpPr>
            <a:cxnSpLocks/>
          </p:cNvCxnSpPr>
          <p:nvPr/>
        </p:nvCxnSpPr>
        <p:spPr>
          <a:xfrm>
            <a:off x="6197392" y="3022708"/>
            <a:ext cx="234960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C81BCDD-2FF8-A8D2-8989-59125523EB7F}"/>
              </a:ext>
            </a:extLst>
          </p:cNvPr>
          <p:cNvCxnSpPr>
            <a:cxnSpLocks/>
          </p:cNvCxnSpPr>
          <p:nvPr/>
        </p:nvCxnSpPr>
        <p:spPr>
          <a:xfrm>
            <a:off x="7755693" y="3968926"/>
            <a:ext cx="234960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B294BC-A9FA-DB89-2F1F-DC1F58827302}"/>
              </a:ext>
            </a:extLst>
          </p:cNvPr>
          <p:cNvCxnSpPr>
            <a:cxnSpLocks/>
          </p:cNvCxnSpPr>
          <p:nvPr/>
        </p:nvCxnSpPr>
        <p:spPr>
          <a:xfrm>
            <a:off x="4617253" y="3175108"/>
            <a:ext cx="408214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TextBox 6">
            <a:extLst>
              <a:ext uri="{FF2B5EF4-FFF2-40B4-BE49-F238E27FC236}">
                <a16:creationId xmlns:a16="http://schemas.microsoft.com/office/drawing/2014/main" id="{99C1CC85-0124-9083-DD60-E6168F105B53}"/>
              </a:ext>
            </a:extLst>
          </p:cNvPr>
          <p:cNvSpPr txBox="1"/>
          <p:nvPr/>
        </p:nvSpPr>
        <p:spPr>
          <a:xfrm>
            <a:off x="8605130" y="2832794"/>
            <a:ext cx="3655925" cy="584775"/>
          </a:xfrm>
          <a:prstGeom prst="rect">
            <a:avLst/>
          </a:prstGeom>
          <a:noFill/>
        </p:spPr>
        <p:txBody>
          <a:bodyPr wrap="square" rtlCol="0">
            <a:spAutoFit/>
          </a:bodyPr>
          <a:lstStyle/>
          <a:p>
            <a:pPr marL="0" marR="0" lvl="0" indent="0" algn="l" defTabSz="1219200" rtl="0" eaLnBrk="1" fontAlgn="auto" latinLnBrk="0" hangingPunct="1">
              <a:spcBef>
                <a:spcPts val="0"/>
              </a:spcBef>
              <a:spcAft>
                <a:spcPts val="0"/>
              </a:spcAft>
              <a:buClrTx/>
              <a:buSzTx/>
              <a:buFontTx/>
              <a:buNone/>
              <a:defRPr/>
            </a:pPr>
            <a:r>
              <a:rPr lang="zh-CN" altLang="en-US" sz="1600" b="1">
                <a:latin typeface="微软雅黑" panose="020B0503020204020204" pitchFamily="34" charset="-122"/>
                <a:ea typeface="微软雅黑" panose="020B0503020204020204" pitchFamily="34" charset="-122"/>
                <a:cs typeface="+mn-ea"/>
                <a:sym typeface="+mn-lt"/>
              </a:rPr>
              <a:t>研究强调白蚁等对全球生化循环和生态系统功能的重要作用</a:t>
            </a:r>
          </a:p>
        </p:txBody>
      </p:sp>
      <p:cxnSp>
        <p:nvCxnSpPr>
          <p:cNvPr id="45" name="连接符: 肘形 44">
            <a:extLst>
              <a:ext uri="{FF2B5EF4-FFF2-40B4-BE49-F238E27FC236}">
                <a16:creationId xmlns:a16="http://schemas.microsoft.com/office/drawing/2014/main" id="{071AEE1F-4A7E-F4D2-C400-CFCDFA141D48}"/>
              </a:ext>
            </a:extLst>
          </p:cNvPr>
          <p:cNvCxnSpPr>
            <a:cxnSpLocks/>
          </p:cNvCxnSpPr>
          <p:nvPr/>
        </p:nvCxnSpPr>
        <p:spPr>
          <a:xfrm rot="5400000" flipH="1" flipV="1">
            <a:off x="9200264" y="3438901"/>
            <a:ext cx="515339" cy="30110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D67F8C2-0960-802A-5FE2-EF9D1377BA4C}"/>
              </a:ext>
            </a:extLst>
          </p:cNvPr>
          <p:cNvGrpSpPr/>
          <p:nvPr/>
        </p:nvGrpSpPr>
        <p:grpSpPr>
          <a:xfrm>
            <a:off x="1328970" y="1415749"/>
            <a:ext cx="3024517" cy="4003641"/>
            <a:chOff x="1328970" y="1415749"/>
            <a:chExt cx="3024517" cy="4003641"/>
          </a:xfrm>
        </p:grpSpPr>
        <p:pic>
          <p:nvPicPr>
            <p:cNvPr id="10" name="图片 9">
              <a:extLst>
                <a:ext uri="{FF2B5EF4-FFF2-40B4-BE49-F238E27FC236}">
                  <a16:creationId xmlns:a16="http://schemas.microsoft.com/office/drawing/2014/main" id="{D1E90CA9-26AE-F559-B38E-045AA25CF9A1}"/>
                </a:ext>
              </a:extLst>
            </p:cNvPr>
            <p:cNvPicPr>
              <a:picLocks noChangeAspect="1"/>
            </p:cNvPicPr>
            <p:nvPr/>
          </p:nvPicPr>
          <p:blipFill>
            <a:blip r:embed="rId8"/>
            <a:stretch>
              <a:fillRect/>
            </a:stretch>
          </p:blipFill>
          <p:spPr>
            <a:xfrm>
              <a:off x="1328970" y="1415749"/>
              <a:ext cx="3024517" cy="4003641"/>
            </a:xfrm>
            <a:prstGeom prst="rect">
              <a:avLst/>
            </a:prstGeom>
            <a:ln>
              <a:solidFill>
                <a:schemeClr val="accent1"/>
              </a:solidFill>
            </a:ln>
            <a:effectLst>
              <a:outerShdw blurRad="50800" dist="38100" dir="2700000" algn="tl" rotWithShape="0">
                <a:prstClr val="black">
                  <a:alpha val="40000"/>
                </a:prstClr>
              </a:outerShdw>
            </a:effectLst>
          </p:spPr>
        </p:pic>
        <p:sp>
          <p:nvSpPr>
            <p:cNvPr id="4" name="矩形 3">
              <a:extLst>
                <a:ext uri="{FF2B5EF4-FFF2-40B4-BE49-F238E27FC236}">
                  <a16:creationId xmlns:a16="http://schemas.microsoft.com/office/drawing/2014/main" id="{B7DCA0E2-5AC7-A85B-1932-082C9200D775}"/>
                </a:ext>
              </a:extLst>
            </p:cNvPr>
            <p:cNvSpPr/>
            <p:nvPr/>
          </p:nvSpPr>
          <p:spPr>
            <a:xfrm>
              <a:off x="1548624" y="2138886"/>
              <a:ext cx="2527481" cy="89818"/>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983675483"/>
      </p:ext>
    </p:extLst>
  </p:cSld>
  <p:clrMapOvr>
    <a:masterClrMapping/>
  </p:clrMapOvr>
  <mc:AlternateContent xmlns:mc="http://schemas.openxmlformats.org/markup-compatibility/2006" xmlns:p14="http://schemas.microsoft.com/office/powerpoint/2010/main">
    <mc:Choice Requires="p14">
      <p:transition spd="slow" p14:dur="2000" advTm="3285"/>
    </mc:Choice>
    <mc:Fallback xmlns="">
      <p:transition spd="slow" advTm="328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62835"/>
            <a:ext cx="12190730" cy="5110739"/>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81487"/>
            <a:ext cx="3106489"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技术升级再应用</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Box 6">
            <a:extLst>
              <a:ext uri="{FF2B5EF4-FFF2-40B4-BE49-F238E27FC236}">
                <a16:creationId xmlns:a16="http://schemas.microsoft.com/office/drawing/2014/main" id="{DD9F24B4-FB4B-55D2-CDB4-1168A6648279}"/>
              </a:ext>
            </a:extLst>
          </p:cNvPr>
          <p:cNvSpPr txBox="1"/>
          <p:nvPr/>
        </p:nvSpPr>
        <p:spPr>
          <a:xfrm>
            <a:off x="1474317" y="1403345"/>
            <a:ext cx="9818913" cy="477054"/>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200" b="1">
                <a:latin typeface="微软雅黑" panose="020B0503020204020204" pitchFamily="34" charset="-122"/>
                <a:ea typeface="微软雅黑" panose="020B0503020204020204" pitchFamily="34" charset="-122"/>
                <a:cs typeface="+mn-ea"/>
                <a:sym typeface="+mn-lt"/>
              </a:rPr>
              <a:t>与****有限公司合作，计划开发</a:t>
            </a:r>
            <a:r>
              <a:rPr lang="zh-CN" altLang="en-US" sz="2800" b="1">
                <a:solidFill>
                  <a:srgbClr val="DD7105"/>
                </a:solidFill>
                <a:effectLst>
                  <a:outerShdw blurRad="38100" dist="25400" dir="2700000" algn="tl">
                    <a:srgbClr val="000000">
                      <a:alpha val="37000"/>
                    </a:srgbClr>
                  </a:outerShdw>
                </a:effectLst>
                <a:latin typeface="微软雅黑" panose="020B0503020204020204" pitchFamily="34" charset="-122"/>
                <a:ea typeface="微软雅黑" panose="020B0503020204020204" pitchFamily="34" charset="-122"/>
                <a:sym typeface="+mn-lt"/>
              </a:rPr>
              <a:t>特色森林生态系统</a:t>
            </a:r>
            <a:r>
              <a:rPr lang="zh-CN" altLang="en-US" sz="2200" b="1">
                <a:latin typeface="微软雅黑" panose="020B0503020204020204" pitchFamily="34" charset="-122"/>
                <a:ea typeface="微软雅黑" panose="020B0503020204020204" pitchFamily="34" charset="-122"/>
                <a:cs typeface="+mn-ea"/>
                <a:sym typeface="+mn-lt"/>
              </a:rPr>
              <a:t>固碳增汇方案应用市场</a:t>
            </a:r>
          </a:p>
        </p:txBody>
      </p:sp>
      <p:sp>
        <p:nvSpPr>
          <p:cNvPr id="15" name="任意多边形: 形状 14">
            <a:extLst>
              <a:ext uri="{FF2B5EF4-FFF2-40B4-BE49-F238E27FC236}">
                <a16:creationId xmlns:a16="http://schemas.microsoft.com/office/drawing/2014/main" id="{18BDC17D-20BC-F0A3-AE0C-2B570E38C2BB}"/>
              </a:ext>
            </a:extLst>
          </p:cNvPr>
          <p:cNvSpPr/>
          <p:nvPr/>
        </p:nvSpPr>
        <p:spPr>
          <a:xfrm>
            <a:off x="2733878" y="6047918"/>
            <a:ext cx="2944435" cy="652133"/>
          </a:xfrm>
          <a:custGeom>
            <a:avLst/>
            <a:gdLst>
              <a:gd name="connsiteX0" fmla="*/ 0 w 12192000"/>
              <a:gd name="connsiteY0" fmla="*/ 0 h 966283"/>
              <a:gd name="connsiteX1" fmla="*/ 12192000 w 12192000"/>
              <a:gd name="connsiteY1" fmla="*/ 0 h 966283"/>
              <a:gd name="connsiteX2" fmla="*/ 12192000 w 12192000"/>
              <a:gd name="connsiteY2" fmla="*/ 966283 h 966283"/>
              <a:gd name="connsiteX3" fmla="*/ 0 w 12192000"/>
              <a:gd name="connsiteY3" fmla="*/ 966283 h 966283"/>
            </a:gdLst>
            <a:ahLst/>
            <a:cxnLst>
              <a:cxn ang="0">
                <a:pos x="connsiteX0" y="connsiteY0"/>
              </a:cxn>
              <a:cxn ang="0">
                <a:pos x="connsiteX1" y="connsiteY1"/>
              </a:cxn>
              <a:cxn ang="0">
                <a:pos x="connsiteX2" y="connsiteY2"/>
              </a:cxn>
              <a:cxn ang="0">
                <a:pos x="connsiteX3" y="connsiteY3"/>
              </a:cxn>
            </a:cxnLst>
            <a:rect l="l" t="t" r="r" b="b"/>
            <a:pathLst>
              <a:path w="12192000" h="966283">
                <a:moveTo>
                  <a:pt x="0" y="0"/>
                </a:moveTo>
                <a:lnTo>
                  <a:pt x="12192000" y="0"/>
                </a:lnTo>
                <a:lnTo>
                  <a:pt x="12192000" y="966283"/>
                </a:lnTo>
                <a:lnTo>
                  <a:pt x="0" y="966283"/>
                </a:lnTo>
                <a:close/>
              </a:path>
            </a:pathLst>
          </a:custGeom>
          <a:solidFill>
            <a:schemeClr val="accent1"/>
          </a:solidFill>
          <a:ln w="57150" cap="rnd">
            <a:noFill/>
            <a:prstDash val="solid"/>
            <a:roun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dirty="0">
              <a:solidFill>
                <a:schemeClr val="bg1"/>
              </a:solidFill>
            </a:endParaRPr>
          </a:p>
        </p:txBody>
      </p:sp>
      <p:sp>
        <p:nvSpPr>
          <p:cNvPr id="16" name="任意多边形: 形状 15">
            <a:extLst>
              <a:ext uri="{FF2B5EF4-FFF2-40B4-BE49-F238E27FC236}">
                <a16:creationId xmlns:a16="http://schemas.microsoft.com/office/drawing/2014/main" id="{D88C6BCC-9712-BE2C-037B-18FC77D95165}"/>
              </a:ext>
            </a:extLst>
          </p:cNvPr>
          <p:cNvSpPr/>
          <p:nvPr/>
        </p:nvSpPr>
        <p:spPr>
          <a:xfrm>
            <a:off x="6508304" y="6047918"/>
            <a:ext cx="2936266" cy="652133"/>
          </a:xfrm>
          <a:custGeom>
            <a:avLst/>
            <a:gdLst>
              <a:gd name="connsiteX0" fmla="*/ 0 w 12192000"/>
              <a:gd name="connsiteY0" fmla="*/ 0 h 966283"/>
              <a:gd name="connsiteX1" fmla="*/ 12192000 w 12192000"/>
              <a:gd name="connsiteY1" fmla="*/ 0 h 966283"/>
              <a:gd name="connsiteX2" fmla="*/ 12192000 w 12192000"/>
              <a:gd name="connsiteY2" fmla="*/ 966283 h 966283"/>
              <a:gd name="connsiteX3" fmla="*/ 0 w 12192000"/>
              <a:gd name="connsiteY3" fmla="*/ 966283 h 966283"/>
            </a:gdLst>
            <a:ahLst/>
            <a:cxnLst>
              <a:cxn ang="0">
                <a:pos x="connsiteX0" y="connsiteY0"/>
              </a:cxn>
              <a:cxn ang="0">
                <a:pos x="connsiteX1" y="connsiteY1"/>
              </a:cxn>
              <a:cxn ang="0">
                <a:pos x="connsiteX2" y="connsiteY2"/>
              </a:cxn>
              <a:cxn ang="0">
                <a:pos x="connsiteX3" y="connsiteY3"/>
              </a:cxn>
            </a:cxnLst>
            <a:rect l="l" t="t" r="r" b="b"/>
            <a:pathLst>
              <a:path w="12192000" h="966283">
                <a:moveTo>
                  <a:pt x="0" y="0"/>
                </a:moveTo>
                <a:lnTo>
                  <a:pt x="12192000" y="0"/>
                </a:lnTo>
                <a:lnTo>
                  <a:pt x="12192000" y="966283"/>
                </a:lnTo>
                <a:lnTo>
                  <a:pt x="0" y="966283"/>
                </a:lnTo>
                <a:close/>
              </a:path>
            </a:pathLst>
          </a:custGeom>
          <a:solidFill>
            <a:schemeClr val="accent1"/>
          </a:solidFill>
          <a:ln w="57150" cap="rnd">
            <a:noFill/>
            <a:prstDash val="solid"/>
            <a:roun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dirty="0">
              <a:solidFill>
                <a:schemeClr val="bg1"/>
              </a:solidFill>
            </a:endParaRPr>
          </a:p>
        </p:txBody>
      </p:sp>
      <p:sp>
        <p:nvSpPr>
          <p:cNvPr id="18" name="文本框 17">
            <a:extLst>
              <a:ext uri="{FF2B5EF4-FFF2-40B4-BE49-F238E27FC236}">
                <a16:creationId xmlns:a16="http://schemas.microsoft.com/office/drawing/2014/main" id="{54F61BF1-1E2A-80BC-BDEB-2C82DD486705}"/>
              </a:ext>
            </a:extLst>
          </p:cNvPr>
          <p:cNvSpPr txBox="1"/>
          <p:nvPr/>
        </p:nvSpPr>
        <p:spPr>
          <a:xfrm>
            <a:off x="3121708" y="6143152"/>
            <a:ext cx="2168775" cy="461665"/>
          </a:xfrm>
          <a:prstGeom prst="rect">
            <a:avLst/>
          </a:prstGeom>
          <a:noFill/>
          <a:ln>
            <a:noFill/>
          </a:ln>
        </p:spPr>
        <p:txBody>
          <a:bodyPr wrap="square" rtlCol="0">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合同意向书</a:t>
            </a:r>
            <a:endParaRPr lang="zh-CN"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0E095C12-3BE2-F973-9FA1-EE68C6CA9288}"/>
              </a:ext>
            </a:extLst>
          </p:cNvPr>
          <p:cNvSpPr txBox="1"/>
          <p:nvPr/>
        </p:nvSpPr>
        <p:spPr>
          <a:xfrm>
            <a:off x="6608619" y="6092391"/>
            <a:ext cx="2735633" cy="584775"/>
          </a:xfrm>
          <a:prstGeom prst="rect">
            <a:avLst/>
          </a:prstGeom>
          <a:noFill/>
          <a:ln>
            <a:noFill/>
          </a:ln>
        </p:spPr>
        <p:txBody>
          <a:bodyPr wrap="square" rtlCol="0">
            <a:spAutoFit/>
          </a:bodyPr>
          <a:lstStyle/>
          <a:p>
            <a:pPr algn="ctr"/>
            <a:r>
              <a:rPr lang="zh-CN" altLang="en-US" sz="3200" b="1" dirty="0">
                <a:solidFill>
                  <a:srgbClr val="DD7105"/>
                </a:solidFill>
                <a:effectLst>
                  <a:outerShdw blurRad="38100" dist="25400" dir="2700000" algn="tl">
                    <a:srgbClr val="000000">
                      <a:alpha val="37000"/>
                    </a:srgbClr>
                  </a:outerShdw>
                </a:effectLst>
                <a:latin typeface="微软雅黑" panose="020B0503020204020204" pitchFamily="34" charset="-122"/>
                <a:ea typeface="微软雅黑" panose="020B0503020204020204" pitchFamily="34" charset="-122"/>
              </a:rPr>
              <a:t>壹</a:t>
            </a:r>
            <a:r>
              <a:rPr lang="zh-CN" altLang="en-US" sz="3200" b="1">
                <a:solidFill>
                  <a:srgbClr val="DD7105"/>
                </a:solidFill>
                <a:effectLst>
                  <a:outerShdw blurRad="38100" dist="25400" dir="2700000" algn="tl">
                    <a:srgbClr val="000000">
                      <a:alpha val="37000"/>
                    </a:srgbClr>
                  </a:outerShdw>
                </a:effectLst>
                <a:latin typeface="微软雅黑" panose="020B0503020204020204" pitchFamily="34" charset="-122"/>
                <a:ea typeface="微软雅黑" panose="020B0503020204020204" pitchFamily="34" charset="-122"/>
              </a:rPr>
              <a:t>百万</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采购意向</a:t>
            </a:r>
            <a:endParaRPr lang="zh-CN"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5EB1401-98D8-3B54-C0A9-C2304DFBB811}"/>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grpSp>
        <p:nvGrpSpPr>
          <p:cNvPr id="22" name="组合 21">
            <a:extLst>
              <a:ext uri="{FF2B5EF4-FFF2-40B4-BE49-F238E27FC236}">
                <a16:creationId xmlns:a16="http://schemas.microsoft.com/office/drawing/2014/main" id="{79DC2EAA-20CB-1DD6-33C4-CEAA330A2535}"/>
              </a:ext>
            </a:extLst>
          </p:cNvPr>
          <p:cNvGrpSpPr/>
          <p:nvPr/>
        </p:nvGrpSpPr>
        <p:grpSpPr>
          <a:xfrm>
            <a:off x="2680765" y="1928016"/>
            <a:ext cx="2936264" cy="3912115"/>
            <a:chOff x="2680765" y="1928016"/>
            <a:chExt cx="2936264" cy="3912115"/>
          </a:xfrm>
        </p:grpSpPr>
        <p:pic>
          <p:nvPicPr>
            <p:cNvPr id="12" name="图片 11">
              <a:extLst>
                <a:ext uri="{FF2B5EF4-FFF2-40B4-BE49-F238E27FC236}">
                  <a16:creationId xmlns:a16="http://schemas.microsoft.com/office/drawing/2014/main" id="{435E1D00-F714-99B3-2473-D0DDBF7D21FE}"/>
                </a:ext>
              </a:extLst>
            </p:cNvPr>
            <p:cNvPicPr>
              <a:picLocks noChangeAspect="1"/>
            </p:cNvPicPr>
            <p:nvPr/>
          </p:nvPicPr>
          <p:blipFill>
            <a:blip r:embed="rId7">
              <a:extLst>
                <a:ext uri="{28A0092B-C50C-407E-A947-70E740481C1C}">
                  <a14:useLocalDpi xmlns:a14="http://schemas.microsoft.com/office/drawing/2010/main" val="0"/>
                </a:ext>
              </a:extLst>
            </a:blip>
            <a:srcRect l="2084" t="2913" r="4042" b="2325"/>
            <a:stretch/>
          </p:blipFill>
          <p:spPr>
            <a:xfrm>
              <a:off x="2680765" y="1928016"/>
              <a:ext cx="2936264" cy="3912115"/>
            </a:xfrm>
            <a:prstGeom prst="rect">
              <a:avLst/>
            </a:prstGeom>
            <a:ln>
              <a:solidFill>
                <a:schemeClr val="accent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EFEC15F4-9B61-8C08-0E97-5B6B29B240C6}"/>
                </a:ext>
              </a:extLst>
            </p:cNvPr>
            <p:cNvSpPr/>
            <p:nvPr/>
          </p:nvSpPr>
          <p:spPr>
            <a:xfrm>
              <a:off x="2733878" y="2161479"/>
              <a:ext cx="761162" cy="202558"/>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7D409F4-2F18-1055-1182-806E8526EA60}"/>
                </a:ext>
              </a:extLst>
            </p:cNvPr>
            <p:cNvSpPr/>
            <p:nvPr/>
          </p:nvSpPr>
          <p:spPr>
            <a:xfrm>
              <a:off x="4120730" y="2364036"/>
              <a:ext cx="1355509" cy="179637"/>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7F824F9-6332-3481-69C0-06F0250F1398}"/>
                </a:ext>
              </a:extLst>
            </p:cNvPr>
            <p:cNvSpPr/>
            <p:nvPr/>
          </p:nvSpPr>
          <p:spPr>
            <a:xfrm>
              <a:off x="2733878" y="2546954"/>
              <a:ext cx="520909" cy="173075"/>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A2B01A2-B23C-7BC2-7D85-BE36F1259A81}"/>
                </a:ext>
              </a:extLst>
            </p:cNvPr>
            <p:cNvSpPr/>
            <p:nvPr/>
          </p:nvSpPr>
          <p:spPr>
            <a:xfrm>
              <a:off x="2733879" y="5281580"/>
              <a:ext cx="761162" cy="173075"/>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6F444FB-820A-C3F3-4BBA-67763C579CD0}"/>
                </a:ext>
              </a:extLst>
            </p:cNvPr>
            <p:cNvSpPr/>
            <p:nvPr/>
          </p:nvSpPr>
          <p:spPr>
            <a:xfrm>
              <a:off x="4715077" y="5454655"/>
              <a:ext cx="761162" cy="173075"/>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FDF6823E-BE5B-718A-3EC4-DB35D8D4F672}"/>
              </a:ext>
            </a:extLst>
          </p:cNvPr>
          <p:cNvGrpSpPr/>
          <p:nvPr/>
        </p:nvGrpSpPr>
        <p:grpSpPr>
          <a:xfrm>
            <a:off x="6508304" y="1884836"/>
            <a:ext cx="2909989" cy="3955295"/>
            <a:chOff x="6508304" y="1884836"/>
            <a:chExt cx="2909989" cy="3955295"/>
          </a:xfrm>
        </p:grpSpPr>
        <p:pic>
          <p:nvPicPr>
            <p:cNvPr id="4" name="图片 3">
              <a:extLst>
                <a:ext uri="{FF2B5EF4-FFF2-40B4-BE49-F238E27FC236}">
                  <a16:creationId xmlns:a16="http://schemas.microsoft.com/office/drawing/2014/main" id="{44AE7BF9-4F6B-3B94-0A25-9EF6AE727220}"/>
                </a:ext>
              </a:extLst>
            </p:cNvPr>
            <p:cNvPicPr>
              <a:picLocks noChangeAspect="1"/>
            </p:cNvPicPr>
            <p:nvPr/>
          </p:nvPicPr>
          <p:blipFill>
            <a:blip r:embed="rId8">
              <a:extLst>
                <a:ext uri="{28A0092B-C50C-407E-A947-70E740481C1C}">
                  <a14:useLocalDpi xmlns:a14="http://schemas.microsoft.com/office/drawing/2010/main" val="0"/>
                </a:ext>
              </a:extLst>
            </a:blip>
            <a:srcRect l="2271" t="880" r="3416" b="2058"/>
            <a:stretch/>
          </p:blipFill>
          <p:spPr>
            <a:xfrm>
              <a:off x="6508304" y="1884836"/>
              <a:ext cx="2909989" cy="3955295"/>
            </a:xfrm>
            <a:prstGeom prst="rect">
              <a:avLst/>
            </a:prstGeom>
            <a:ln>
              <a:solidFill>
                <a:schemeClr val="accent1"/>
              </a:solidFill>
            </a:ln>
            <a:effectLst>
              <a:outerShdw blurRad="50800" dist="38100" dir="2700000" algn="tl" rotWithShape="0">
                <a:prstClr val="black">
                  <a:alpha val="40000"/>
                </a:prstClr>
              </a:outerShdw>
            </a:effectLst>
          </p:spPr>
        </p:pic>
        <p:sp>
          <p:nvSpPr>
            <p:cNvPr id="11" name="矩形 10">
              <a:extLst>
                <a:ext uri="{FF2B5EF4-FFF2-40B4-BE49-F238E27FC236}">
                  <a16:creationId xmlns:a16="http://schemas.microsoft.com/office/drawing/2014/main" id="{81F21023-D7D7-39D9-2B00-9AFAB19F712F}"/>
                </a:ext>
              </a:extLst>
            </p:cNvPr>
            <p:cNvSpPr/>
            <p:nvPr/>
          </p:nvSpPr>
          <p:spPr>
            <a:xfrm>
              <a:off x="6692045" y="2083121"/>
              <a:ext cx="1355509" cy="179637"/>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7D1DD02-84E6-C0F1-B39B-25BF3CD91FD2}"/>
                </a:ext>
              </a:extLst>
            </p:cNvPr>
            <p:cNvSpPr/>
            <p:nvPr/>
          </p:nvSpPr>
          <p:spPr>
            <a:xfrm>
              <a:off x="6712365" y="5580110"/>
              <a:ext cx="1355509" cy="179637"/>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F0D9250-10C3-2DEE-5299-0385E8AF1077}"/>
                </a:ext>
              </a:extLst>
            </p:cNvPr>
            <p:cNvSpPr/>
            <p:nvPr/>
          </p:nvSpPr>
          <p:spPr>
            <a:xfrm>
              <a:off x="8565358" y="5647240"/>
              <a:ext cx="761162" cy="173075"/>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912510562"/>
      </p:ext>
    </p:extLst>
  </p:cSld>
  <p:clrMapOvr>
    <a:masterClrMapping/>
  </p:clrMapOvr>
  <mc:AlternateContent xmlns:mc="http://schemas.openxmlformats.org/markup-compatibility/2006" xmlns:p14="http://schemas.microsoft.com/office/powerpoint/2010/main">
    <mc:Choice Requires="p14">
      <p:transition spd="slow" p14:dur="2000" advTm="7076"/>
    </mc:Choice>
    <mc:Fallback xmlns="">
      <p:transition spd="slow" advTm="707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4"/>
            <a:ext cx="12190730" cy="5044758"/>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51255" y="916629"/>
            <a:ext cx="2388344"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市场化模式</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组合 3">
            <a:extLst>
              <a:ext uri="{FF2B5EF4-FFF2-40B4-BE49-F238E27FC236}">
                <a16:creationId xmlns:a16="http://schemas.microsoft.com/office/drawing/2014/main" id="{2EA8833F-3FB4-93F2-658A-2D53F2DE1A58}"/>
              </a:ext>
            </a:extLst>
          </p:cNvPr>
          <p:cNvGrpSpPr/>
          <p:nvPr/>
        </p:nvGrpSpPr>
        <p:grpSpPr>
          <a:xfrm>
            <a:off x="2446142" y="1587319"/>
            <a:ext cx="7496792" cy="3422550"/>
            <a:chOff x="2352315" y="1030888"/>
            <a:chExt cx="7496792" cy="1557491"/>
          </a:xfrm>
        </p:grpSpPr>
        <p:grpSp>
          <p:nvGrpSpPr>
            <p:cNvPr id="12" name="组合 11">
              <a:extLst>
                <a:ext uri="{FF2B5EF4-FFF2-40B4-BE49-F238E27FC236}">
                  <a16:creationId xmlns:a16="http://schemas.microsoft.com/office/drawing/2014/main" id="{8A74D046-0BF0-7FB5-485B-F36B4651996D}"/>
                </a:ext>
              </a:extLst>
            </p:cNvPr>
            <p:cNvGrpSpPr/>
            <p:nvPr/>
          </p:nvGrpSpPr>
          <p:grpSpPr>
            <a:xfrm>
              <a:off x="2352315" y="2219047"/>
              <a:ext cx="7496792" cy="369332"/>
              <a:chOff x="2799559" y="2219047"/>
              <a:chExt cx="6638098" cy="369332"/>
            </a:xfrm>
          </p:grpSpPr>
          <p:sp>
            <p:nvSpPr>
              <p:cNvPr id="22" name="文本框 21">
                <a:extLst>
                  <a:ext uri="{FF2B5EF4-FFF2-40B4-BE49-F238E27FC236}">
                    <a16:creationId xmlns:a16="http://schemas.microsoft.com/office/drawing/2014/main" id="{843DDF94-2217-0761-3D7A-E8B17061CE5B}"/>
                  </a:ext>
                </a:extLst>
              </p:cNvPr>
              <p:cNvSpPr txBox="1"/>
              <p:nvPr/>
            </p:nvSpPr>
            <p:spPr>
              <a:xfrm>
                <a:off x="2900059" y="2308591"/>
                <a:ext cx="6496735" cy="230644"/>
              </a:xfrm>
              <a:prstGeom prst="rect">
                <a:avLst/>
              </a:prstGeom>
              <a:noFill/>
            </p:spPr>
            <p:txBody>
              <a:bodyPr wrap="square" rtlCol="0">
                <a:spAutoFit/>
              </a:bodyPr>
              <a:lstStyle/>
              <a:p>
                <a:pPr algn="ctr"/>
                <a:r>
                  <a:rPr lang="zh-CN" altLang="en-US" sz="2000" b="1">
                    <a:solidFill>
                      <a:schemeClr val="accent1"/>
                    </a:solidFill>
                    <a:latin typeface="微软雅黑" panose="020B0503020204020204" pitchFamily="34" charset="-122"/>
                    <a:ea typeface="微软雅黑" panose="020B0503020204020204" pitchFamily="34" charset="-122"/>
                  </a:rPr>
                  <a:t>利用知名度，吸引下游公司签订方案实施</a:t>
                </a:r>
                <a:r>
                  <a:rPr lang="zh-CN" altLang="en-US" sz="2000" b="1" dirty="0">
                    <a:solidFill>
                      <a:schemeClr val="accent1"/>
                    </a:solidFill>
                    <a:latin typeface="微软雅黑" panose="020B0503020204020204" pitchFamily="34" charset="-122"/>
                    <a:ea typeface="微软雅黑" panose="020B0503020204020204" pitchFamily="34" charset="-122"/>
                  </a:rPr>
                  <a:t>许可</a:t>
                </a:r>
                <a:r>
                  <a:rPr lang="zh-CN" altLang="en-US" sz="2000" b="1">
                    <a:solidFill>
                      <a:schemeClr val="accent1"/>
                    </a:solidFill>
                    <a:latin typeface="微软雅黑" panose="020B0503020204020204" pitchFamily="34" charset="-122"/>
                    <a:ea typeface="微软雅黑" panose="020B0503020204020204" pitchFamily="34" charset="-122"/>
                  </a:rPr>
                  <a:t>或委托代理碳销售</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506BFE57-F36F-B498-C1D5-988033F90E3E}"/>
                  </a:ext>
                </a:extLst>
              </p:cNvPr>
              <p:cNvSpPr/>
              <p:nvPr/>
            </p:nvSpPr>
            <p:spPr>
              <a:xfrm>
                <a:off x="2799559" y="2219047"/>
                <a:ext cx="6638098" cy="369332"/>
              </a:xfrm>
              <a:prstGeom prst="roundRect">
                <a:avLst>
                  <a:gd name="adj" fmla="val 50000"/>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14" name="组合 13">
              <a:extLst>
                <a:ext uri="{FF2B5EF4-FFF2-40B4-BE49-F238E27FC236}">
                  <a16:creationId xmlns:a16="http://schemas.microsoft.com/office/drawing/2014/main" id="{F2EBEF7C-8F0E-A88B-EAAE-3917C6B245D4}"/>
                </a:ext>
              </a:extLst>
            </p:cNvPr>
            <p:cNvGrpSpPr/>
            <p:nvPr/>
          </p:nvGrpSpPr>
          <p:grpSpPr>
            <a:xfrm>
              <a:off x="3386762" y="1624967"/>
              <a:ext cx="5395782" cy="369332"/>
              <a:chOff x="3710940" y="1667383"/>
              <a:chExt cx="4777740" cy="369332"/>
            </a:xfrm>
          </p:grpSpPr>
          <p:sp>
            <p:nvSpPr>
              <p:cNvPr id="20" name="文本框 19">
                <a:extLst>
                  <a:ext uri="{FF2B5EF4-FFF2-40B4-BE49-F238E27FC236}">
                    <a16:creationId xmlns:a16="http://schemas.microsoft.com/office/drawing/2014/main" id="{1066601D-A1E5-1A7D-4632-6A8097FFA357}"/>
                  </a:ext>
                </a:extLst>
              </p:cNvPr>
              <p:cNvSpPr txBox="1"/>
              <p:nvPr/>
            </p:nvSpPr>
            <p:spPr>
              <a:xfrm>
                <a:off x="3967225" y="1759232"/>
                <a:ext cx="4265170" cy="206988"/>
              </a:xfrm>
              <a:prstGeom prst="rect">
                <a:avLst/>
              </a:prstGeom>
              <a:noFill/>
            </p:spPr>
            <p:txBody>
              <a:bodyPr wrap="square">
                <a:spAutoFit/>
              </a:bodyPr>
              <a:lstStyle/>
              <a:p>
                <a:pPr algn="ctr"/>
                <a:r>
                  <a:rPr lang="zh-CN" altLang="en-US" sz="2000" b="1">
                    <a:solidFill>
                      <a:schemeClr val="accent1"/>
                    </a:solidFill>
                    <a:latin typeface="微软雅黑" panose="020B0503020204020204" pitchFamily="34" charset="-122"/>
                    <a:ea typeface="微软雅黑" panose="020B0503020204020204" pitchFamily="34" charset="-122"/>
                  </a:rPr>
                  <a:t>中游拾创数字传媒公司等提升知名度</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B6AA3466-8433-987E-FA7A-0E77E69F4F28}"/>
                  </a:ext>
                </a:extLst>
              </p:cNvPr>
              <p:cNvSpPr/>
              <p:nvPr/>
            </p:nvSpPr>
            <p:spPr>
              <a:xfrm>
                <a:off x="3710940" y="1667383"/>
                <a:ext cx="4777740" cy="369332"/>
              </a:xfrm>
              <a:prstGeom prst="roundRect">
                <a:avLst>
                  <a:gd name="adj" fmla="val 50000"/>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15" name="组合 14">
              <a:extLst>
                <a:ext uri="{FF2B5EF4-FFF2-40B4-BE49-F238E27FC236}">
                  <a16:creationId xmlns:a16="http://schemas.microsoft.com/office/drawing/2014/main" id="{FA3E1F13-730F-AACE-D372-38C59FFE4BE9}"/>
                </a:ext>
              </a:extLst>
            </p:cNvPr>
            <p:cNvGrpSpPr/>
            <p:nvPr/>
          </p:nvGrpSpPr>
          <p:grpSpPr>
            <a:xfrm>
              <a:off x="3614942" y="1030888"/>
              <a:ext cx="4941972" cy="369332"/>
              <a:chOff x="3908045" y="1131764"/>
              <a:chExt cx="4375910" cy="369332"/>
            </a:xfrm>
          </p:grpSpPr>
          <p:sp>
            <p:nvSpPr>
              <p:cNvPr id="18" name="文本框 17">
                <a:extLst>
                  <a:ext uri="{FF2B5EF4-FFF2-40B4-BE49-F238E27FC236}">
                    <a16:creationId xmlns:a16="http://schemas.microsoft.com/office/drawing/2014/main" id="{76C37268-05A0-83FF-F46D-2D8457E16A48}"/>
                  </a:ext>
                </a:extLst>
              </p:cNvPr>
              <p:cNvSpPr txBox="1"/>
              <p:nvPr/>
            </p:nvSpPr>
            <p:spPr>
              <a:xfrm>
                <a:off x="3908045" y="1223613"/>
                <a:ext cx="4375910" cy="230644"/>
              </a:xfrm>
              <a:prstGeom prst="rect">
                <a:avLst/>
              </a:prstGeom>
              <a:noFill/>
            </p:spPr>
            <p:txBody>
              <a:bodyPr wrap="square">
                <a:spAutoFit/>
              </a:bodyPr>
              <a:lstStyle/>
              <a:p>
                <a:pPr algn="ctr"/>
                <a:r>
                  <a:rPr lang="zh-CN" altLang="en-US" sz="2000" b="1">
                    <a:solidFill>
                      <a:schemeClr val="accent1"/>
                    </a:solidFill>
                    <a:latin typeface="微软雅黑" panose="020B0503020204020204" pitchFamily="34" charset="-122"/>
                    <a:ea typeface="微软雅黑" panose="020B0503020204020204" pitchFamily="34" charset="-122"/>
                  </a:rPr>
                  <a:t>上游实验室负责提供高质量方案</a:t>
                </a:r>
                <a:endParaRPr lang="en-US" altLang="zh-CN" sz="2000" b="1" dirty="0">
                  <a:solidFill>
                    <a:schemeClr val="accent1"/>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6E4152AD-500C-1709-B80A-518764679879}"/>
                  </a:ext>
                </a:extLst>
              </p:cNvPr>
              <p:cNvSpPr/>
              <p:nvPr/>
            </p:nvSpPr>
            <p:spPr>
              <a:xfrm>
                <a:off x="3963415" y="1131764"/>
                <a:ext cx="4265170" cy="369332"/>
              </a:xfrm>
              <a:prstGeom prst="roundRect">
                <a:avLst>
                  <a:gd name="adj" fmla="val 50000"/>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cxnSp>
          <p:nvCxnSpPr>
            <p:cNvPr id="16" name="直接箭头连接符 15">
              <a:extLst>
                <a:ext uri="{FF2B5EF4-FFF2-40B4-BE49-F238E27FC236}">
                  <a16:creationId xmlns:a16="http://schemas.microsoft.com/office/drawing/2014/main" id="{60F96C72-CDFC-59BD-4932-686CC3C4F7EC}"/>
                </a:ext>
              </a:extLst>
            </p:cNvPr>
            <p:cNvCxnSpPr>
              <a:cxnSpLocks/>
              <a:stCxn id="19" idx="2"/>
              <a:endCxn id="21" idx="0"/>
            </p:cNvCxnSpPr>
            <p:nvPr/>
          </p:nvCxnSpPr>
          <p:spPr>
            <a:xfrm flipH="1">
              <a:off x="6084653" y="1400220"/>
              <a:ext cx="1276" cy="2247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F5AD9DF-3EA5-9C88-0594-3DA9996D9EA5}"/>
                </a:ext>
              </a:extLst>
            </p:cNvPr>
            <p:cNvCxnSpPr>
              <a:cxnSpLocks/>
            </p:cNvCxnSpPr>
            <p:nvPr/>
          </p:nvCxnSpPr>
          <p:spPr>
            <a:xfrm>
              <a:off x="6099810" y="1994300"/>
              <a:ext cx="0" cy="2247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AE8632B1-7027-CB4E-9F51-40C70AEF420D}"/>
              </a:ext>
            </a:extLst>
          </p:cNvPr>
          <p:cNvGrpSpPr/>
          <p:nvPr/>
        </p:nvGrpSpPr>
        <p:grpSpPr>
          <a:xfrm>
            <a:off x="445675" y="5185018"/>
            <a:ext cx="11296839" cy="419864"/>
            <a:chOff x="3555682" y="1440703"/>
            <a:chExt cx="5395782" cy="369332"/>
          </a:xfrm>
        </p:grpSpPr>
        <p:sp>
          <p:nvSpPr>
            <p:cNvPr id="25" name="文本框 24">
              <a:extLst>
                <a:ext uri="{FF2B5EF4-FFF2-40B4-BE49-F238E27FC236}">
                  <a16:creationId xmlns:a16="http://schemas.microsoft.com/office/drawing/2014/main" id="{24FE09F0-F97D-050A-76B1-43FA4D594C56}"/>
                </a:ext>
              </a:extLst>
            </p:cNvPr>
            <p:cNvSpPr txBox="1"/>
            <p:nvPr/>
          </p:nvSpPr>
          <p:spPr>
            <a:xfrm>
              <a:off x="3789356" y="1450515"/>
              <a:ext cx="4985678" cy="351956"/>
            </a:xfrm>
            <a:prstGeom prst="rect">
              <a:avLst/>
            </a:prstGeom>
            <a:noFill/>
          </p:spPr>
          <p:txBody>
            <a:bodyPr wrap="square">
              <a:spAutoFit/>
            </a:bodyPr>
            <a:lstStyle/>
            <a:p>
              <a:pPr algn="ctr"/>
              <a:r>
                <a:rPr lang="zh-CN" altLang="en-US" sz="2000" b="1">
                  <a:solidFill>
                    <a:schemeClr val="accent1"/>
                  </a:solidFill>
                  <a:latin typeface="微软雅黑" panose="020B0503020204020204" pitchFamily="34" charset="-122"/>
                  <a:ea typeface="微软雅黑" panose="020B0503020204020204" pitchFamily="34" charset="-122"/>
                </a:rPr>
                <a:t>合作以学校横向课题形式开展，由学校负责财务问题及代收款项，计划于明年</a:t>
              </a:r>
              <a:r>
                <a:rPr lang="en-US" altLang="zh-CN" sz="2000" b="1">
                  <a:solidFill>
                    <a:schemeClr val="accent1"/>
                  </a:solidFill>
                  <a:latin typeface="微软雅黑" panose="020B0503020204020204" pitchFamily="34" charset="-122"/>
                  <a:ea typeface="微软雅黑" panose="020B0503020204020204" pitchFamily="34" charset="-122"/>
                </a:rPr>
                <a:t>3</a:t>
              </a:r>
              <a:r>
                <a:rPr lang="zh-CN" altLang="en-US" sz="2000" b="1">
                  <a:solidFill>
                    <a:schemeClr val="accent1"/>
                  </a:solidFill>
                  <a:latin typeface="微软雅黑" panose="020B0503020204020204" pitchFamily="34" charset="-122"/>
                  <a:ea typeface="微软雅黑" panose="020B0503020204020204" pitchFamily="34" charset="-122"/>
                </a:rPr>
                <a:t>月成立公司</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26" name="矩形: 圆角 25">
              <a:extLst>
                <a:ext uri="{FF2B5EF4-FFF2-40B4-BE49-F238E27FC236}">
                  <a16:creationId xmlns:a16="http://schemas.microsoft.com/office/drawing/2014/main" id="{E752CE09-20C8-29CA-41C1-5DC88E6F91F8}"/>
                </a:ext>
              </a:extLst>
            </p:cNvPr>
            <p:cNvSpPr/>
            <p:nvPr/>
          </p:nvSpPr>
          <p:spPr>
            <a:xfrm>
              <a:off x="3555682" y="1440703"/>
              <a:ext cx="5395782" cy="369332"/>
            </a:xfrm>
            <a:prstGeom prst="roundRect">
              <a:avLst>
                <a:gd name="adj" fmla="val 50000"/>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pic>
        <p:nvPicPr>
          <p:cNvPr id="3" name="图片 2">
            <a:extLst>
              <a:ext uri="{FF2B5EF4-FFF2-40B4-BE49-F238E27FC236}">
                <a16:creationId xmlns:a16="http://schemas.microsoft.com/office/drawing/2014/main" id="{5FFF3599-F5ED-2825-ED9A-8DE71D3319F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grpSp>
        <p:nvGrpSpPr>
          <p:cNvPr id="35" name="组合 34">
            <a:extLst>
              <a:ext uri="{FF2B5EF4-FFF2-40B4-BE49-F238E27FC236}">
                <a16:creationId xmlns:a16="http://schemas.microsoft.com/office/drawing/2014/main" id="{C59F2F25-FA08-E5B7-FA46-0984461EA770}"/>
              </a:ext>
            </a:extLst>
          </p:cNvPr>
          <p:cNvGrpSpPr/>
          <p:nvPr/>
        </p:nvGrpSpPr>
        <p:grpSpPr>
          <a:xfrm>
            <a:off x="1550497" y="1766334"/>
            <a:ext cx="1796905" cy="2304279"/>
            <a:chOff x="1550497" y="1766334"/>
            <a:chExt cx="1796905" cy="2304279"/>
          </a:xfrm>
        </p:grpSpPr>
        <p:grpSp>
          <p:nvGrpSpPr>
            <p:cNvPr id="30" name="组合 29">
              <a:extLst>
                <a:ext uri="{FF2B5EF4-FFF2-40B4-BE49-F238E27FC236}">
                  <a16:creationId xmlns:a16="http://schemas.microsoft.com/office/drawing/2014/main" id="{C178D502-7627-3E17-AF49-A64D3CD2D5E5}"/>
                </a:ext>
              </a:extLst>
            </p:cNvPr>
            <p:cNvGrpSpPr/>
            <p:nvPr/>
          </p:nvGrpSpPr>
          <p:grpSpPr>
            <a:xfrm>
              <a:off x="1550497" y="1766334"/>
              <a:ext cx="1796905" cy="2304279"/>
              <a:chOff x="671208" y="1789026"/>
              <a:chExt cx="3812015" cy="5390620"/>
            </a:xfrm>
          </p:grpSpPr>
          <p:pic>
            <p:nvPicPr>
              <p:cNvPr id="10" name="图片 9">
                <a:extLst>
                  <a:ext uri="{FF2B5EF4-FFF2-40B4-BE49-F238E27FC236}">
                    <a16:creationId xmlns:a16="http://schemas.microsoft.com/office/drawing/2014/main" id="{E3D7C8FA-1E6A-9A7A-E7BA-6413182A7FC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71208" y="1789026"/>
                <a:ext cx="3812015" cy="5390620"/>
              </a:xfrm>
              <a:prstGeom prst="rect">
                <a:avLst/>
              </a:prstGeom>
              <a:ln>
                <a:solidFill>
                  <a:schemeClr val="accent1"/>
                </a:solidFill>
              </a:ln>
              <a:effectLst>
                <a:outerShdw blurRad="50800" dist="38100" dir="8100000" algn="tr" rotWithShape="0">
                  <a:prstClr val="black">
                    <a:alpha val="40000"/>
                  </a:prstClr>
                </a:outerShdw>
              </a:effectLst>
            </p:spPr>
          </p:pic>
          <p:sp>
            <p:nvSpPr>
              <p:cNvPr id="28" name="文本框 27">
                <a:extLst>
                  <a:ext uri="{FF2B5EF4-FFF2-40B4-BE49-F238E27FC236}">
                    <a16:creationId xmlns:a16="http://schemas.microsoft.com/office/drawing/2014/main" id="{ADE9C80E-63F4-6D0B-BD59-6240133598B9}"/>
                  </a:ext>
                </a:extLst>
              </p:cNvPr>
              <p:cNvSpPr txBox="1"/>
              <p:nvPr/>
            </p:nvSpPr>
            <p:spPr>
              <a:xfrm>
                <a:off x="2834918" y="2840368"/>
                <a:ext cx="1082118" cy="214432"/>
              </a:xfrm>
              <a:prstGeom prst="rect">
                <a:avLst/>
              </a:prstGeom>
              <a:solidFill>
                <a:schemeClr val="bg1"/>
              </a:solidFill>
              <a:ln>
                <a:solidFill>
                  <a:schemeClr val="bg1"/>
                </a:solidFill>
              </a:ln>
            </p:spPr>
            <p:txBody>
              <a:bodyPr wrap="square" rtlCol="0">
                <a:spAutoFit/>
              </a:bodyPr>
              <a:lstStyle/>
              <a:p>
                <a:endParaRPr lang="zh-CN" altLang="en-US"/>
              </a:p>
            </p:txBody>
          </p:sp>
          <p:sp>
            <p:nvSpPr>
              <p:cNvPr id="29" name="文本框 28">
                <a:extLst>
                  <a:ext uri="{FF2B5EF4-FFF2-40B4-BE49-F238E27FC236}">
                    <a16:creationId xmlns:a16="http://schemas.microsoft.com/office/drawing/2014/main" id="{E57A835E-6F86-5BD5-8DEF-C8AE642F122F}"/>
                  </a:ext>
                </a:extLst>
              </p:cNvPr>
              <p:cNvSpPr txBox="1"/>
              <p:nvPr/>
            </p:nvSpPr>
            <p:spPr>
              <a:xfrm>
                <a:off x="1124504" y="2971313"/>
                <a:ext cx="599409" cy="214432"/>
              </a:xfrm>
              <a:prstGeom prst="rect">
                <a:avLst/>
              </a:prstGeom>
              <a:solidFill>
                <a:schemeClr val="bg1"/>
              </a:solidFill>
              <a:ln>
                <a:solidFill>
                  <a:schemeClr val="bg1"/>
                </a:solidFill>
              </a:ln>
            </p:spPr>
            <p:txBody>
              <a:bodyPr wrap="square" rtlCol="0">
                <a:spAutoFit/>
              </a:bodyPr>
              <a:lstStyle/>
              <a:p>
                <a:endParaRPr lang="zh-CN" altLang="en-US"/>
              </a:p>
            </p:txBody>
          </p:sp>
        </p:grpSp>
        <p:sp>
          <p:nvSpPr>
            <p:cNvPr id="6" name="矩形 5">
              <a:extLst>
                <a:ext uri="{FF2B5EF4-FFF2-40B4-BE49-F238E27FC236}">
                  <a16:creationId xmlns:a16="http://schemas.microsoft.com/office/drawing/2014/main" id="{7B0E656C-2B08-D362-81C8-023933DAB96F}"/>
                </a:ext>
              </a:extLst>
            </p:cNvPr>
            <p:cNvSpPr/>
            <p:nvPr/>
          </p:nvSpPr>
          <p:spPr>
            <a:xfrm>
              <a:off x="1798079" y="3627445"/>
              <a:ext cx="585122" cy="91661"/>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D3EDF11-0F77-B6D2-0105-0BC08DCC9FF7}"/>
                </a:ext>
              </a:extLst>
            </p:cNvPr>
            <p:cNvSpPr/>
            <p:nvPr/>
          </p:nvSpPr>
          <p:spPr>
            <a:xfrm>
              <a:off x="2630783" y="3673275"/>
              <a:ext cx="585122" cy="91661"/>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840C555-3436-AEA7-C789-7D0549F7FCBE}"/>
                </a:ext>
              </a:extLst>
            </p:cNvPr>
            <p:cNvSpPr/>
            <p:nvPr/>
          </p:nvSpPr>
          <p:spPr>
            <a:xfrm>
              <a:off x="1792370" y="2124081"/>
              <a:ext cx="416688" cy="91661"/>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612C105B-5904-8224-F1D5-2D000965EA3D}"/>
                </a:ext>
              </a:extLst>
            </p:cNvPr>
            <p:cNvSpPr/>
            <p:nvPr/>
          </p:nvSpPr>
          <p:spPr>
            <a:xfrm>
              <a:off x="2659064" y="2124081"/>
              <a:ext cx="416688" cy="91661"/>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55F4546F-3125-8516-DEEB-1187045FF226}"/>
              </a:ext>
            </a:extLst>
          </p:cNvPr>
          <p:cNvGrpSpPr/>
          <p:nvPr/>
        </p:nvGrpSpPr>
        <p:grpSpPr>
          <a:xfrm>
            <a:off x="9057906" y="1757838"/>
            <a:ext cx="1793076" cy="2321273"/>
            <a:chOff x="9057906" y="1757838"/>
            <a:chExt cx="1793076" cy="2321273"/>
          </a:xfrm>
        </p:grpSpPr>
        <p:pic>
          <p:nvPicPr>
            <p:cNvPr id="27" name="图片 26">
              <a:extLst>
                <a:ext uri="{FF2B5EF4-FFF2-40B4-BE49-F238E27FC236}">
                  <a16:creationId xmlns:a16="http://schemas.microsoft.com/office/drawing/2014/main" id="{B213FCB2-EF1A-6298-8B70-9B2422C5EC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57906" y="1757838"/>
              <a:ext cx="1793076" cy="2321273"/>
            </a:xfrm>
            <a:prstGeom prst="rect">
              <a:avLst/>
            </a:prstGeom>
            <a:ln>
              <a:solidFill>
                <a:srgbClr val="81BC59"/>
              </a:solidFill>
            </a:ln>
            <a:effectLst>
              <a:outerShdw blurRad="50800" dist="38100" dir="2700000" algn="tl" rotWithShape="0">
                <a:prstClr val="black">
                  <a:alpha val="40000"/>
                </a:prstClr>
              </a:outerShdw>
            </a:effectLst>
          </p:spPr>
        </p:pic>
        <p:sp>
          <p:nvSpPr>
            <p:cNvPr id="8" name="矩形 7">
              <a:extLst>
                <a:ext uri="{FF2B5EF4-FFF2-40B4-BE49-F238E27FC236}">
                  <a16:creationId xmlns:a16="http://schemas.microsoft.com/office/drawing/2014/main" id="{B6B868AF-2DF3-9AF7-038F-5B2105FAAE62}"/>
                </a:ext>
              </a:extLst>
            </p:cNvPr>
            <p:cNvSpPr/>
            <p:nvPr/>
          </p:nvSpPr>
          <p:spPr>
            <a:xfrm>
              <a:off x="10208879" y="3790349"/>
              <a:ext cx="585122" cy="91661"/>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DAF818B-D13A-5F3C-97E3-7FF3E5AF2A5C}"/>
                </a:ext>
              </a:extLst>
            </p:cNvPr>
            <p:cNvSpPr/>
            <p:nvPr/>
          </p:nvSpPr>
          <p:spPr>
            <a:xfrm>
              <a:off x="9339753" y="3728697"/>
              <a:ext cx="585122" cy="91661"/>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4529A9B4-CBA5-ABCA-AC6F-3EFBF53DAC86}"/>
                </a:ext>
              </a:extLst>
            </p:cNvPr>
            <p:cNvSpPr/>
            <p:nvPr/>
          </p:nvSpPr>
          <p:spPr>
            <a:xfrm>
              <a:off x="9324592" y="2124081"/>
              <a:ext cx="416688" cy="91661"/>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8312872-3E04-61BA-9207-C5B213DBBB27}"/>
                </a:ext>
              </a:extLst>
            </p:cNvPr>
            <p:cNvSpPr/>
            <p:nvPr/>
          </p:nvSpPr>
          <p:spPr>
            <a:xfrm>
              <a:off x="10202175" y="2126554"/>
              <a:ext cx="416688" cy="91661"/>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619678999"/>
      </p:ext>
    </p:extLst>
  </p:cSld>
  <p:clrMapOvr>
    <a:masterClrMapping/>
  </p:clrMapOvr>
  <mc:AlternateContent xmlns:mc="http://schemas.openxmlformats.org/markup-compatibility/2006" xmlns:p14="http://schemas.microsoft.com/office/powerpoint/2010/main">
    <mc:Choice Requires="p14">
      <p:transition spd="slow" p14:dur="2000" advTm="10660"/>
    </mc:Choice>
    <mc:Fallback xmlns="">
      <p:transition spd="slow" advTm="1066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161139"/>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90363"/>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推广展示</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Box 6">
            <a:extLst>
              <a:ext uri="{FF2B5EF4-FFF2-40B4-BE49-F238E27FC236}">
                <a16:creationId xmlns:a16="http://schemas.microsoft.com/office/drawing/2014/main" id="{DD9F24B4-FB4B-55D2-CDB4-1168A6648279}"/>
              </a:ext>
            </a:extLst>
          </p:cNvPr>
          <p:cNvSpPr txBox="1"/>
          <p:nvPr/>
        </p:nvSpPr>
        <p:spPr>
          <a:xfrm>
            <a:off x="2596120" y="5527634"/>
            <a:ext cx="2737857" cy="448008"/>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200" b="1">
                <a:latin typeface="微软雅黑" panose="020B0503020204020204" pitchFamily="34" charset="-122"/>
                <a:ea typeface="微软雅黑" panose="020B0503020204020204" pitchFamily="34" charset="-122"/>
                <a:cs typeface="+mn-ea"/>
                <a:sym typeface="+mn-lt"/>
              </a:rPr>
              <a:t>微信公众号部分报道</a:t>
            </a:r>
            <a:endParaRPr kumimoji="0" lang="zh-CN" altLang="en-US" sz="2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50" name="TextBox 6">
            <a:extLst>
              <a:ext uri="{FF2B5EF4-FFF2-40B4-BE49-F238E27FC236}">
                <a16:creationId xmlns:a16="http://schemas.microsoft.com/office/drawing/2014/main" id="{99AF51E5-0EEA-CFB1-A216-32FE3A64C7D0}"/>
              </a:ext>
            </a:extLst>
          </p:cNvPr>
          <p:cNvSpPr txBox="1"/>
          <p:nvPr/>
        </p:nvSpPr>
        <p:spPr>
          <a:xfrm>
            <a:off x="8691971" y="5504471"/>
            <a:ext cx="1446037" cy="448008"/>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200" b="1">
                <a:latin typeface="微软雅黑" panose="020B0503020204020204" pitchFamily="34" charset="-122"/>
                <a:ea typeface="微软雅黑" panose="020B0503020204020204" pitchFamily="34" charset="-122"/>
                <a:cs typeface="+mn-ea"/>
                <a:sym typeface="+mn-lt"/>
              </a:rPr>
              <a:t>学术分享</a:t>
            </a:r>
            <a:endParaRPr kumimoji="0" lang="zh-CN" altLang="en-US" sz="2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pic>
        <p:nvPicPr>
          <p:cNvPr id="9" name="图片 8">
            <a:extLst>
              <a:ext uri="{FF2B5EF4-FFF2-40B4-BE49-F238E27FC236}">
                <a16:creationId xmlns:a16="http://schemas.microsoft.com/office/drawing/2014/main" id="{EC4DFD57-53CC-AFE7-12C4-85655158F8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25" y="1462767"/>
            <a:ext cx="4383014" cy="4117564"/>
          </a:xfrm>
          <a:prstGeom prst="rect">
            <a:avLst/>
          </a:prstGeom>
        </p:spPr>
      </p:pic>
      <p:pic>
        <p:nvPicPr>
          <p:cNvPr id="6" name="图片 5">
            <a:extLst>
              <a:ext uri="{FF2B5EF4-FFF2-40B4-BE49-F238E27FC236}">
                <a16:creationId xmlns:a16="http://schemas.microsoft.com/office/drawing/2014/main" id="{2F96DD18-342B-8B4B-6232-D8C6E276587B}"/>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grpSp>
        <p:nvGrpSpPr>
          <p:cNvPr id="11" name="组合 10">
            <a:extLst>
              <a:ext uri="{FF2B5EF4-FFF2-40B4-BE49-F238E27FC236}">
                <a16:creationId xmlns:a16="http://schemas.microsoft.com/office/drawing/2014/main" id="{3561DBD9-8038-E766-D602-3762D18D21A0}"/>
              </a:ext>
            </a:extLst>
          </p:cNvPr>
          <p:cNvGrpSpPr/>
          <p:nvPr/>
        </p:nvGrpSpPr>
        <p:grpSpPr>
          <a:xfrm>
            <a:off x="6997747" y="1353529"/>
            <a:ext cx="4725778" cy="4129351"/>
            <a:chOff x="6997747" y="1353529"/>
            <a:chExt cx="4725778" cy="4129351"/>
          </a:xfrm>
        </p:grpSpPr>
        <p:grpSp>
          <p:nvGrpSpPr>
            <p:cNvPr id="49" name="组合 48">
              <a:extLst>
                <a:ext uri="{FF2B5EF4-FFF2-40B4-BE49-F238E27FC236}">
                  <a16:creationId xmlns:a16="http://schemas.microsoft.com/office/drawing/2014/main" id="{1C847C4A-67B9-0B41-64C2-443B79D1A448}"/>
                </a:ext>
              </a:extLst>
            </p:cNvPr>
            <p:cNvGrpSpPr/>
            <p:nvPr/>
          </p:nvGrpSpPr>
          <p:grpSpPr>
            <a:xfrm>
              <a:off x="6997747" y="1353529"/>
              <a:ext cx="4725778" cy="4129351"/>
              <a:chOff x="6997747" y="1323119"/>
              <a:chExt cx="4725778" cy="4129351"/>
            </a:xfrm>
          </p:grpSpPr>
          <p:pic>
            <p:nvPicPr>
              <p:cNvPr id="42" name="图片 41">
                <a:extLst>
                  <a:ext uri="{FF2B5EF4-FFF2-40B4-BE49-F238E27FC236}">
                    <a16:creationId xmlns:a16="http://schemas.microsoft.com/office/drawing/2014/main" id="{18CAAB1D-0516-D9F2-1420-E1FF5C2C8D79}"/>
                  </a:ext>
                </a:extLst>
              </p:cNvPr>
              <p:cNvPicPr>
                <a:picLocks noChangeAspect="1"/>
              </p:cNvPicPr>
              <p:nvPr/>
            </p:nvPicPr>
            <p:blipFill>
              <a:blip r:embed="rId8"/>
              <a:stretch>
                <a:fillRect/>
              </a:stretch>
            </p:blipFill>
            <p:spPr>
              <a:xfrm>
                <a:off x="7000286" y="1323119"/>
                <a:ext cx="4715788" cy="2658862"/>
              </a:xfrm>
              <a:prstGeom prst="rect">
                <a:avLst/>
              </a:prstGeom>
              <a:ln>
                <a:solidFill>
                  <a:schemeClr val="bg2">
                    <a:lumMod val="50000"/>
                  </a:schemeClr>
                </a:solidFill>
              </a:ln>
            </p:spPr>
          </p:pic>
          <p:pic>
            <p:nvPicPr>
              <p:cNvPr id="46" name="图片 45">
                <a:extLst>
                  <a:ext uri="{FF2B5EF4-FFF2-40B4-BE49-F238E27FC236}">
                    <a16:creationId xmlns:a16="http://schemas.microsoft.com/office/drawing/2014/main" id="{089B91D4-FFE0-0530-2479-8B62EEDE379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97747" y="3978819"/>
                <a:ext cx="2417244" cy="1472070"/>
              </a:xfrm>
              <a:prstGeom prst="rect">
                <a:avLst/>
              </a:prstGeom>
              <a:ln>
                <a:solidFill>
                  <a:schemeClr val="bg2">
                    <a:lumMod val="50000"/>
                  </a:schemeClr>
                </a:solidFill>
              </a:ln>
            </p:spPr>
          </p:pic>
          <p:pic>
            <p:nvPicPr>
              <p:cNvPr id="48" name="图片 47">
                <a:extLst>
                  <a:ext uri="{FF2B5EF4-FFF2-40B4-BE49-F238E27FC236}">
                    <a16:creationId xmlns:a16="http://schemas.microsoft.com/office/drawing/2014/main" id="{54082140-C667-81E0-017F-BD1607D5FA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14990" y="3980400"/>
                <a:ext cx="2308535" cy="1472070"/>
              </a:xfrm>
              <a:prstGeom prst="rect">
                <a:avLst/>
              </a:prstGeom>
              <a:ln>
                <a:solidFill>
                  <a:schemeClr val="bg2">
                    <a:lumMod val="50000"/>
                  </a:schemeClr>
                </a:solidFill>
              </a:ln>
            </p:spPr>
          </p:pic>
        </p:grpSp>
        <p:sp>
          <p:nvSpPr>
            <p:cNvPr id="7" name="矩形 6">
              <a:extLst>
                <a:ext uri="{FF2B5EF4-FFF2-40B4-BE49-F238E27FC236}">
                  <a16:creationId xmlns:a16="http://schemas.microsoft.com/office/drawing/2014/main" id="{AECA5AA8-B8EC-665B-F51F-D7B6B3E3729B}"/>
                </a:ext>
              </a:extLst>
            </p:cNvPr>
            <p:cNvSpPr/>
            <p:nvPr/>
          </p:nvSpPr>
          <p:spPr>
            <a:xfrm>
              <a:off x="9396280" y="3484406"/>
              <a:ext cx="864391" cy="369332"/>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DCC7F09-10BE-CB7C-3678-BE20FCEE58C4}"/>
                </a:ext>
              </a:extLst>
            </p:cNvPr>
            <p:cNvSpPr/>
            <p:nvPr/>
          </p:nvSpPr>
          <p:spPr>
            <a:xfrm>
              <a:off x="7537110" y="2666898"/>
              <a:ext cx="3180920" cy="201892"/>
            </a:xfrm>
            <a:prstGeom prst="rect">
              <a:avLst/>
            </a:prstGeom>
            <a:solidFill>
              <a:schemeClr val="accent5">
                <a:lumMod val="50000"/>
              </a:schemeClr>
            </a:solidFill>
            <a:ln>
              <a:noFill/>
            </a:ln>
            <a:effectLst>
              <a:glow rad="63500">
                <a:schemeClr val="accent1">
                  <a:satMod val="175000"/>
                  <a:alpha val="40000"/>
                </a:scheme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C16A0BD-B1F9-DCD4-0514-CA8131175226}"/>
                </a:ext>
              </a:extLst>
            </p:cNvPr>
            <p:cNvSpPr/>
            <p:nvPr/>
          </p:nvSpPr>
          <p:spPr>
            <a:xfrm>
              <a:off x="10718030" y="1386907"/>
              <a:ext cx="998044" cy="3969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83652595"/>
      </p:ext>
    </p:extLst>
  </p:cSld>
  <p:clrMapOvr>
    <a:masterClrMapping/>
  </p:clrMapOvr>
  <mc:AlternateContent xmlns:mc="http://schemas.openxmlformats.org/markup-compatibility/2006" xmlns:p14="http://schemas.microsoft.com/office/powerpoint/2010/main">
    <mc:Choice Requires="p14">
      <p:transition spd="slow" p14:dur="2000" advTm="5960"/>
    </mc:Choice>
    <mc:Fallback xmlns="">
      <p:transition spd="slow" advTm="596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1561F"/>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635" y="814503"/>
            <a:ext cx="12190730" cy="5089147"/>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梯形 1">
            <a:extLst>
              <a:ext uri="{FF2B5EF4-FFF2-40B4-BE49-F238E27FC236}">
                <a16:creationId xmlns:a16="http://schemas.microsoft.com/office/drawing/2014/main" id="{180DE01D-602F-1CCF-5B0C-C1D31D6E1C2D}"/>
              </a:ext>
            </a:extLst>
          </p:cNvPr>
          <p:cNvSpPr/>
          <p:nvPr/>
        </p:nvSpPr>
        <p:spPr>
          <a:xfrm>
            <a:off x="402861" y="5769411"/>
            <a:ext cx="11439016" cy="973118"/>
          </a:xfrm>
          <a:prstGeom prst="trapezoid">
            <a:avLst>
              <a:gd name="adj" fmla="val 44008"/>
            </a:avLst>
          </a:prstGeom>
          <a:gradFill>
            <a:gsLst>
              <a:gs pos="0">
                <a:schemeClr val="accent1">
                  <a:alpha val="0"/>
                </a:schemeClr>
              </a:gs>
              <a:gs pos="100000">
                <a:schemeClr val="accent1">
                  <a:alpha val="17000"/>
                </a:schemeClr>
              </a:gs>
            </a:gsLst>
            <a:lin ang="5400000" scaled="1"/>
          </a:gradFill>
          <a:ln w="12700" cap="rnd">
            <a:gradFill>
              <a:gsLst>
                <a:gs pos="0">
                  <a:schemeClr val="accent1">
                    <a:alpha val="0"/>
                  </a:schemeClr>
                </a:gs>
                <a:gs pos="100000">
                  <a:schemeClr val="accent1"/>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grpSp>
        <p:nvGrpSpPr>
          <p:cNvPr id="4" name="组合 3">
            <a:extLst>
              <a:ext uri="{FF2B5EF4-FFF2-40B4-BE49-F238E27FC236}">
                <a16:creationId xmlns:a16="http://schemas.microsoft.com/office/drawing/2014/main" id="{AB5103C6-EAA3-4E10-236A-E1BF49B8E465}"/>
              </a:ext>
            </a:extLst>
          </p:cNvPr>
          <p:cNvGrpSpPr/>
          <p:nvPr/>
        </p:nvGrpSpPr>
        <p:grpSpPr>
          <a:xfrm>
            <a:off x="3917219" y="1175659"/>
            <a:ext cx="2205151" cy="4540602"/>
            <a:chOff x="742275" y="1266460"/>
            <a:chExt cx="2205151" cy="4540602"/>
          </a:xfrm>
        </p:grpSpPr>
        <p:pic>
          <p:nvPicPr>
            <p:cNvPr id="8" name="图片 7">
              <a:extLst>
                <a:ext uri="{FF2B5EF4-FFF2-40B4-BE49-F238E27FC236}">
                  <a16:creationId xmlns:a16="http://schemas.microsoft.com/office/drawing/2014/main" id="{94B140AD-ED67-A5FD-A6BA-CB0590D99B4E}"/>
                </a:ext>
              </a:extLst>
            </p:cNvPr>
            <p:cNvPicPr>
              <a:picLocks noChangeAspect="1"/>
            </p:cNvPicPr>
            <p:nvPr/>
          </p:nvPicPr>
          <p:blipFill>
            <a:blip r:embed="rId4" cstate="print">
              <a:extLst>
                <a:ext uri="{28A0092B-C50C-407E-A947-70E740481C1C}">
                  <a14:useLocalDpi xmlns:a14="http://schemas.microsoft.com/office/drawing/2010/main" val="0"/>
                </a:ext>
              </a:extLst>
            </a:blip>
            <a:srcRect l="13123" r="13123"/>
            <a:stretch/>
          </p:blipFill>
          <p:spPr>
            <a:xfrm>
              <a:off x="1255353" y="1404068"/>
              <a:ext cx="1231901" cy="1670278"/>
            </a:xfrm>
            <a:prstGeom prst="rect">
              <a:avLst/>
            </a:prstGeom>
            <a:ln w="12700">
              <a:solidFill>
                <a:schemeClr val="accent1"/>
              </a:solidFill>
            </a:ln>
            <a:effectLst>
              <a:outerShdw blurRad="50800" dist="38100" dir="5400000" algn="t" rotWithShape="0">
                <a:prstClr val="black">
                  <a:alpha val="40000"/>
                </a:prstClr>
              </a:outerShdw>
            </a:effectLst>
          </p:spPr>
        </p:pic>
        <p:sp>
          <p:nvSpPr>
            <p:cNvPr id="10" name="文本框 9">
              <a:extLst>
                <a:ext uri="{FF2B5EF4-FFF2-40B4-BE49-F238E27FC236}">
                  <a16:creationId xmlns:a16="http://schemas.microsoft.com/office/drawing/2014/main" id="{8550C6A5-7CCE-851D-43AB-ED154A620C1A}"/>
                </a:ext>
              </a:extLst>
            </p:cNvPr>
            <p:cNvSpPr txBox="1"/>
            <p:nvPr/>
          </p:nvSpPr>
          <p:spPr>
            <a:xfrm>
              <a:off x="1171834" y="3147699"/>
              <a:ext cx="1346033" cy="861390"/>
            </a:xfrm>
            <a:prstGeom prst="rect">
              <a:avLst/>
            </a:prstGeom>
            <a:noFill/>
          </p:spPr>
          <p:txBody>
            <a:bodyPr wrap="square" rtlCol="0">
              <a:spAutoFit/>
            </a:bodyPr>
            <a:lstStyle/>
            <a:p>
              <a:pPr algn="ctr">
                <a:lnSpc>
                  <a:spcPct val="130000"/>
                </a:lnSpc>
              </a:pPr>
              <a:r>
                <a:rPr lang="zh-CN" altLang="en-US" sz="2400" b="1">
                  <a:solidFill>
                    <a:schemeClr val="accent1"/>
                  </a:solidFill>
                  <a:latin typeface="微软雅黑" panose="020B0503020204020204" pitchFamily="34" charset="-122"/>
                  <a:ea typeface="微软雅黑" panose="020B0503020204020204" pitchFamily="34" charset="-122"/>
                </a:rPr>
                <a:t>***</a:t>
              </a:r>
              <a:endParaRPr lang="en-US" altLang="zh-CN" sz="2400" b="1">
                <a:solidFill>
                  <a:schemeClr val="accent1"/>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solidFill>
                  <a:latin typeface="微软雅黑" panose="020B0503020204020204" pitchFamily="34" charset="-122"/>
                  <a:ea typeface="微软雅黑" panose="020B0503020204020204" pitchFamily="34" charset="-122"/>
                </a:rPr>
                <a:t>研发副主管</a:t>
              </a:r>
              <a:endParaRPr lang="en-US" altLang="zh-CN" sz="1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949F3CC-9C83-9ED3-CD07-3F418E0D4D3A}"/>
                </a:ext>
              </a:extLst>
            </p:cNvPr>
            <p:cNvSpPr txBox="1"/>
            <p:nvPr/>
          </p:nvSpPr>
          <p:spPr>
            <a:xfrm>
              <a:off x="848317" y="4061584"/>
              <a:ext cx="2027656" cy="1745478"/>
            </a:xfrm>
            <a:prstGeom prst="rect">
              <a:avLst/>
            </a:prstGeom>
            <a:noFill/>
          </p:spPr>
          <p:txBody>
            <a:bodyPr wrap="square">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**学院博士后。主管研发，创新经验丰富，技术专精，曾赴国际生物学顶级机构</a:t>
              </a:r>
              <a:r>
                <a:rPr lang="en-US" altLang="zh-CN" sz="1400">
                  <a:latin typeface="微软雅黑" panose="020B0503020204020204" pitchFamily="34" charset="-122"/>
                  <a:ea typeface="微软雅黑" panose="020B0503020204020204" pitchFamily="34" charset="-122"/>
                </a:rPr>
                <a:t>NIH</a:t>
              </a:r>
              <a:r>
                <a:rPr lang="zh-CN" altLang="en-US" sz="1400">
                  <a:latin typeface="微软雅黑" panose="020B0503020204020204" pitchFamily="34" charset="-122"/>
                  <a:ea typeface="微软雅黑" panose="020B0503020204020204" pitchFamily="34" charset="-122"/>
                </a:rPr>
                <a:t>交流</a:t>
              </a:r>
              <a:r>
                <a:rPr lang="zh-CN" altLang="en-US" sz="1400" dirty="0">
                  <a:latin typeface="微软雅黑" panose="020B0503020204020204" pitchFamily="34" charset="-122"/>
                  <a:ea typeface="微软雅黑" panose="020B0503020204020204" pitchFamily="34" charset="-122"/>
                </a:rPr>
                <a:t>学习。</a:t>
              </a:r>
              <a:br>
                <a:rPr lang="zh-CN" altLang="en-US" sz="1400" dirty="0">
                  <a:latin typeface="微软雅黑" panose="020B0503020204020204" pitchFamily="34" charset="-122"/>
                  <a:ea typeface="微软雅黑" panose="020B0503020204020204" pitchFamily="34" charset="-122"/>
                </a:rPr>
              </a:br>
              <a:endParaRPr lang="zh-CN" altLang="en-US" sz="14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758C25EE-62C0-4AA6-BA0B-2266FEED6B1B}"/>
                </a:ext>
              </a:extLst>
            </p:cNvPr>
            <p:cNvSpPr/>
            <p:nvPr/>
          </p:nvSpPr>
          <p:spPr>
            <a:xfrm>
              <a:off x="742275" y="1266460"/>
              <a:ext cx="2205151" cy="4448540"/>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5728B82-5690-D5ED-D666-283B3D49F5B8}"/>
              </a:ext>
            </a:extLst>
          </p:cNvPr>
          <p:cNvGrpSpPr/>
          <p:nvPr/>
        </p:nvGrpSpPr>
        <p:grpSpPr>
          <a:xfrm>
            <a:off x="1579327" y="1173304"/>
            <a:ext cx="6431113" cy="4448540"/>
            <a:chOff x="3304078" y="1266460"/>
            <a:chExt cx="6431113" cy="4448540"/>
          </a:xfrm>
        </p:grpSpPr>
        <p:sp>
          <p:nvSpPr>
            <p:cNvPr id="15" name="文本框 14">
              <a:extLst>
                <a:ext uri="{FF2B5EF4-FFF2-40B4-BE49-F238E27FC236}">
                  <a16:creationId xmlns:a16="http://schemas.microsoft.com/office/drawing/2014/main" id="{11E62D8E-9F81-D75B-BB3D-2DBB15B42C68}"/>
                </a:ext>
              </a:extLst>
            </p:cNvPr>
            <p:cNvSpPr txBox="1"/>
            <p:nvPr/>
          </p:nvSpPr>
          <p:spPr>
            <a:xfrm>
              <a:off x="3707892" y="3147699"/>
              <a:ext cx="1404978" cy="897490"/>
            </a:xfrm>
            <a:prstGeom prst="rect">
              <a:avLst/>
            </a:prstGeom>
            <a:noFill/>
          </p:spPr>
          <p:txBody>
            <a:bodyPr wrap="square" rtlCol="0">
              <a:spAutoFit/>
            </a:bodyPr>
            <a:lstStyle/>
            <a:p>
              <a:pPr algn="ctr">
                <a:lnSpc>
                  <a:spcPct val="130000"/>
                </a:lnSpc>
              </a:pPr>
              <a:r>
                <a:rPr lang="zh-CN" altLang="en-US" sz="2400" b="1">
                  <a:solidFill>
                    <a:schemeClr val="accent1"/>
                  </a:solidFill>
                  <a:latin typeface="微软雅黑" panose="020B0503020204020204" pitchFamily="34" charset="-122"/>
                  <a:ea typeface="微软雅黑" panose="020B0503020204020204" pitchFamily="34" charset="-122"/>
                </a:rPr>
                <a:t>**</a:t>
              </a:r>
              <a:endParaRPr lang="en-US" altLang="zh-CN" sz="2400" b="1">
                <a:solidFill>
                  <a:schemeClr val="accent1"/>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chemeClr val="accent1"/>
                  </a:solidFill>
                  <a:latin typeface="微软雅黑" panose="020B0503020204020204" pitchFamily="34" charset="-122"/>
                  <a:ea typeface="微软雅黑" panose="020B0503020204020204" pitchFamily="34" charset="-122"/>
                </a:rPr>
                <a:t>负责人</a:t>
              </a:r>
              <a:endParaRPr lang="en-US" altLang="zh-CN" sz="1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078630DF-7DD1-A723-2029-3C12A84509A3}"/>
                </a:ext>
              </a:extLst>
            </p:cNvPr>
            <p:cNvPicPr>
              <a:picLocks noChangeAspect="1"/>
            </p:cNvPicPr>
            <p:nvPr/>
          </p:nvPicPr>
          <p:blipFill>
            <a:blip r:embed="rId5" cstate="print">
              <a:extLst>
                <a:ext uri="{28A0092B-C50C-407E-A947-70E740481C1C}">
                  <a14:useLocalDpi xmlns:a14="http://schemas.microsoft.com/office/drawing/2010/main" val="0"/>
                </a:ext>
              </a:extLst>
            </a:blip>
            <a:srcRect l="6385" r="6385"/>
            <a:stretch/>
          </p:blipFill>
          <p:spPr>
            <a:xfrm>
              <a:off x="8467568" y="1406423"/>
              <a:ext cx="1267623" cy="1675464"/>
            </a:xfrm>
            <a:prstGeom prst="rect">
              <a:avLst/>
            </a:prstGeom>
            <a:ln w="12700">
              <a:solidFill>
                <a:schemeClr val="accent1"/>
              </a:solidFill>
            </a:ln>
            <a:effectLst>
              <a:outerShdw blurRad="50800" dist="38100" dir="5400000" algn="t" rotWithShape="0">
                <a:prstClr val="black">
                  <a:alpha val="40000"/>
                </a:prstClr>
              </a:outerShdw>
            </a:effectLst>
          </p:spPr>
        </p:pic>
        <p:sp>
          <p:nvSpPr>
            <p:cNvPr id="17" name="文本框 16">
              <a:extLst>
                <a:ext uri="{FF2B5EF4-FFF2-40B4-BE49-F238E27FC236}">
                  <a16:creationId xmlns:a16="http://schemas.microsoft.com/office/drawing/2014/main" id="{9A5959B7-2D42-5004-644A-CCB6B05E8247}"/>
                </a:ext>
              </a:extLst>
            </p:cNvPr>
            <p:cNvSpPr txBox="1"/>
            <p:nvPr/>
          </p:nvSpPr>
          <p:spPr>
            <a:xfrm>
              <a:off x="3479756" y="4061584"/>
              <a:ext cx="1939798" cy="846001"/>
            </a:xfrm>
            <a:prstGeom prst="rect">
              <a:avLst/>
            </a:prstGeom>
            <a:noFill/>
          </p:spPr>
          <p:txBody>
            <a:bodyPr wrap="square">
              <a:spAutoFit/>
            </a:bodyPr>
            <a:lstStyle/>
            <a:p>
              <a:pPr algn="ctr">
                <a:lnSpc>
                  <a:spcPct val="120000"/>
                </a:lnSpc>
              </a:pPr>
              <a:r>
                <a:rPr lang="zh-CN" altLang="en-US" sz="1400">
                  <a:latin typeface="微软雅黑" panose="020B0503020204020204" pitchFamily="34" charset="-122"/>
                  <a:ea typeface="微软雅黑" panose="020B0503020204020204" pitchFamily="34" charset="-122"/>
                </a:rPr>
                <a:t>**学院博士。总领项目全局，创新创业经验丰富。</a:t>
              </a:r>
              <a:endParaRPr lang="zh-CN" altLang="en-US" sz="14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A88D2B2E-0339-63BE-2CB1-5E79F78BD738}"/>
                </a:ext>
              </a:extLst>
            </p:cNvPr>
            <p:cNvSpPr/>
            <p:nvPr/>
          </p:nvSpPr>
          <p:spPr>
            <a:xfrm>
              <a:off x="3304078" y="1266460"/>
              <a:ext cx="2205151" cy="4448540"/>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B5FCDF78-6103-0381-8761-97F8324846B5}"/>
              </a:ext>
            </a:extLst>
          </p:cNvPr>
          <p:cNvGrpSpPr/>
          <p:nvPr/>
        </p:nvGrpSpPr>
        <p:grpSpPr>
          <a:xfrm>
            <a:off x="6278481" y="1173304"/>
            <a:ext cx="2205151" cy="4448540"/>
            <a:chOff x="4470370" y="1266460"/>
            <a:chExt cx="2205151" cy="4448540"/>
          </a:xfrm>
        </p:grpSpPr>
        <p:sp>
          <p:nvSpPr>
            <p:cNvPr id="21" name="文本框 20">
              <a:extLst>
                <a:ext uri="{FF2B5EF4-FFF2-40B4-BE49-F238E27FC236}">
                  <a16:creationId xmlns:a16="http://schemas.microsoft.com/office/drawing/2014/main" id="{A2FD2543-1711-5C76-557A-DB54DFD85B74}"/>
                </a:ext>
              </a:extLst>
            </p:cNvPr>
            <p:cNvSpPr txBox="1"/>
            <p:nvPr/>
          </p:nvSpPr>
          <p:spPr>
            <a:xfrm>
              <a:off x="4829054" y="3201647"/>
              <a:ext cx="1478928" cy="805990"/>
            </a:xfrm>
            <a:prstGeom prst="rect">
              <a:avLst/>
            </a:prstGeom>
            <a:noFill/>
          </p:spPr>
          <p:txBody>
            <a:bodyPr wrap="square" rtlCol="0">
              <a:spAutoFit/>
            </a:bodyPr>
            <a:lstStyle/>
            <a:p>
              <a:pPr algn="ctr">
                <a:lnSpc>
                  <a:spcPct val="120000"/>
                </a:lnSpc>
              </a:pPr>
              <a:r>
                <a:rPr lang="zh-CN" altLang="en-US" sz="2400" b="1">
                  <a:solidFill>
                    <a:schemeClr val="accent1"/>
                  </a:solidFill>
                  <a:latin typeface="微软雅黑" panose="020B0503020204020204" pitchFamily="34" charset="-122"/>
                  <a:ea typeface="微软雅黑" panose="020B0503020204020204" pitchFamily="34" charset="-122"/>
                </a:rPr>
                <a:t>***</a:t>
              </a:r>
              <a:endParaRPr lang="en-US" altLang="zh-CN" sz="2400" b="1">
                <a:solidFill>
                  <a:schemeClr val="accent1"/>
                </a:solidFill>
                <a:latin typeface="微软雅黑" panose="020B0503020204020204" pitchFamily="34" charset="-122"/>
                <a:ea typeface="微软雅黑" panose="020B0503020204020204" pitchFamily="34" charset="-122"/>
              </a:endParaRPr>
            </a:p>
            <a:p>
              <a:pPr algn="ctr">
                <a:lnSpc>
                  <a:spcPct val="120000"/>
                </a:lnSpc>
              </a:pPr>
              <a:r>
                <a:rPr lang="zh-CN" altLang="en-US" sz="1600" b="1">
                  <a:solidFill>
                    <a:schemeClr val="accent1"/>
                  </a:solidFill>
                  <a:latin typeface="微软雅黑" panose="020B0503020204020204" pitchFamily="34" charset="-122"/>
                  <a:ea typeface="微软雅黑" panose="020B0503020204020204" pitchFamily="34" charset="-122"/>
                </a:rPr>
                <a:t>研发</a:t>
              </a:r>
              <a:r>
                <a:rPr lang="zh-CN" altLang="en-US" sz="1600" b="1" dirty="0">
                  <a:solidFill>
                    <a:schemeClr val="accent1"/>
                  </a:solidFill>
                  <a:latin typeface="微软雅黑" panose="020B0503020204020204" pitchFamily="34" charset="-122"/>
                  <a:ea typeface="微软雅黑" panose="020B0503020204020204" pitchFamily="34" charset="-122"/>
                </a:rPr>
                <a:t>副主管</a:t>
              </a:r>
              <a:endParaRPr lang="en-US" altLang="zh-CN" sz="1600" b="1" dirty="0">
                <a:solidFill>
                  <a:schemeClr val="accent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44B13BB7-831D-5AAC-3448-10B434BF980F}"/>
                </a:ext>
              </a:extLst>
            </p:cNvPr>
            <p:cNvSpPr/>
            <p:nvPr/>
          </p:nvSpPr>
          <p:spPr>
            <a:xfrm>
              <a:off x="4470370" y="1266460"/>
              <a:ext cx="2205151" cy="4448540"/>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11FCD737-5489-36AD-7BFE-AFA6B1E90911}"/>
                </a:ext>
              </a:extLst>
            </p:cNvPr>
            <p:cNvSpPr txBox="1"/>
            <p:nvPr/>
          </p:nvSpPr>
          <p:spPr>
            <a:xfrm>
              <a:off x="4580622" y="4079354"/>
              <a:ext cx="2031985" cy="1363065"/>
            </a:xfrm>
            <a:prstGeom prst="rect">
              <a:avLst/>
            </a:prstGeom>
            <a:noFill/>
          </p:spPr>
          <p:txBody>
            <a:bodyPr wrap="square">
              <a:spAutoFit/>
            </a:bodyPr>
            <a:lstStyle/>
            <a:p>
              <a:pPr algn="ctr">
                <a:lnSpc>
                  <a:spcPct val="120000"/>
                </a:lnSpc>
              </a:pPr>
              <a:r>
                <a:rPr lang="zh-CN" altLang="en-US" sz="1400">
                  <a:latin typeface="微软雅黑" panose="020B0503020204020204" pitchFamily="34" charset="-122"/>
                  <a:ea typeface="微软雅黑" panose="020B0503020204020204" pitchFamily="34" charset="-122"/>
                </a:rPr>
                <a:t>**学院硕士。</a:t>
              </a:r>
              <a:r>
                <a:rPr lang="zh-CN" altLang="en-US" sz="1400" dirty="0">
                  <a:latin typeface="微软雅黑" panose="020B0503020204020204" pitchFamily="34" charset="-122"/>
                  <a:ea typeface="微软雅黑" panose="020B0503020204020204" pitchFamily="34" charset="-122"/>
                </a:rPr>
                <a:t>负责项目</a:t>
              </a:r>
              <a:r>
                <a:rPr lang="zh-CN" altLang="en-US" sz="1400">
                  <a:latin typeface="微软雅黑" panose="020B0503020204020204" pitchFamily="34" charset="-122"/>
                  <a:ea typeface="微软雅黑" panose="020B0503020204020204" pitchFamily="34" charset="-122"/>
                </a:rPr>
                <a:t>实验设计及具体研发执行</a:t>
              </a:r>
              <a:r>
                <a:rPr lang="zh-CN" altLang="en-US" sz="1400" dirty="0">
                  <a:latin typeface="微软雅黑" panose="020B0503020204020204" pitchFamily="34" charset="-122"/>
                  <a:ea typeface="微软雅黑" panose="020B0503020204020204" pitchFamily="34" charset="-122"/>
                </a:rPr>
                <a:t>。曾获全国大学生生命科学竞赛国家级三等奖等。</a:t>
              </a:r>
            </a:p>
          </p:txBody>
        </p:sp>
      </p:grpSp>
      <p:grpSp>
        <p:nvGrpSpPr>
          <p:cNvPr id="24" name="组合 23">
            <a:extLst>
              <a:ext uri="{FF2B5EF4-FFF2-40B4-BE49-F238E27FC236}">
                <a16:creationId xmlns:a16="http://schemas.microsoft.com/office/drawing/2014/main" id="{955E4834-DF29-7320-F7BF-CF6B13836318}"/>
              </a:ext>
            </a:extLst>
          </p:cNvPr>
          <p:cNvGrpSpPr/>
          <p:nvPr/>
        </p:nvGrpSpPr>
        <p:grpSpPr>
          <a:xfrm>
            <a:off x="8594068" y="1173304"/>
            <a:ext cx="2205151" cy="4448540"/>
            <a:chOff x="7032173" y="1266460"/>
            <a:chExt cx="2205151" cy="4448540"/>
          </a:xfrm>
        </p:grpSpPr>
        <p:pic>
          <p:nvPicPr>
            <p:cNvPr id="25" name="图片 24">
              <a:extLst>
                <a:ext uri="{FF2B5EF4-FFF2-40B4-BE49-F238E27FC236}">
                  <a16:creationId xmlns:a16="http://schemas.microsoft.com/office/drawing/2014/main" id="{E0B1D5D3-7513-D80C-168D-7AE52D8825A8}"/>
                </a:ext>
              </a:extLst>
            </p:cNvPr>
            <p:cNvPicPr>
              <a:picLocks noChangeAspect="1"/>
            </p:cNvPicPr>
            <p:nvPr/>
          </p:nvPicPr>
          <p:blipFill>
            <a:blip r:embed="rId6" cstate="print">
              <a:extLst>
                <a:ext uri="{28A0092B-C50C-407E-A947-70E740481C1C}">
                  <a14:useLocalDpi xmlns:a14="http://schemas.microsoft.com/office/drawing/2010/main" val="0"/>
                </a:ext>
              </a:extLst>
            </a:blip>
            <a:srcRect l="10150" r="10150"/>
            <a:stretch/>
          </p:blipFill>
          <p:spPr>
            <a:xfrm>
              <a:off x="7512353" y="1411610"/>
              <a:ext cx="1244790" cy="1657482"/>
            </a:xfrm>
            <a:prstGeom prst="rect">
              <a:avLst/>
            </a:prstGeom>
            <a:ln>
              <a:solidFill>
                <a:schemeClr val="accent1"/>
              </a:solidFill>
            </a:ln>
            <a:effectLst>
              <a:outerShdw blurRad="50800" dist="38100" dir="5400000" algn="t" rotWithShape="0">
                <a:prstClr val="black">
                  <a:alpha val="40000"/>
                </a:prstClr>
              </a:outerShdw>
            </a:effectLst>
          </p:spPr>
        </p:pic>
        <p:sp>
          <p:nvSpPr>
            <p:cNvPr id="26" name="文本框 25">
              <a:extLst>
                <a:ext uri="{FF2B5EF4-FFF2-40B4-BE49-F238E27FC236}">
                  <a16:creationId xmlns:a16="http://schemas.microsoft.com/office/drawing/2014/main" id="{6E501E3C-75E9-B7DD-6566-E27AB256F68E}"/>
                </a:ext>
              </a:extLst>
            </p:cNvPr>
            <p:cNvSpPr txBox="1"/>
            <p:nvPr/>
          </p:nvSpPr>
          <p:spPr>
            <a:xfrm>
              <a:off x="7395284" y="3210167"/>
              <a:ext cx="1478928" cy="805990"/>
            </a:xfrm>
            <a:prstGeom prst="rect">
              <a:avLst/>
            </a:prstGeom>
            <a:noFill/>
          </p:spPr>
          <p:txBody>
            <a:bodyPr wrap="square" rtlCol="0">
              <a:spAutoFit/>
            </a:bodyPr>
            <a:lstStyle/>
            <a:p>
              <a:pPr algn="ctr">
                <a:lnSpc>
                  <a:spcPct val="120000"/>
                </a:lnSpc>
              </a:pPr>
              <a:r>
                <a:rPr lang="zh-CN" altLang="en-US" sz="2400" b="1">
                  <a:solidFill>
                    <a:schemeClr val="accent1"/>
                  </a:solidFill>
                  <a:latin typeface="微软雅黑" panose="020B0503020204020204" pitchFamily="34" charset="-122"/>
                  <a:ea typeface="微软雅黑" panose="020B0503020204020204" pitchFamily="34" charset="-122"/>
                </a:rPr>
                <a:t>**</a:t>
              </a:r>
              <a:endParaRPr lang="en-US" altLang="zh-CN" sz="2400" b="1">
                <a:solidFill>
                  <a:schemeClr val="accent1"/>
                </a:solidFill>
                <a:latin typeface="微软雅黑" panose="020B0503020204020204" pitchFamily="34" charset="-122"/>
                <a:ea typeface="微软雅黑" panose="020B0503020204020204" pitchFamily="34" charset="-122"/>
              </a:endParaRPr>
            </a:p>
            <a:p>
              <a:pPr algn="ctr">
                <a:lnSpc>
                  <a:spcPct val="120000"/>
                </a:lnSpc>
              </a:pPr>
              <a:r>
                <a:rPr lang="zh-CN" altLang="en-US" sz="1600" b="1">
                  <a:solidFill>
                    <a:schemeClr val="accent1"/>
                  </a:solidFill>
                  <a:latin typeface="微软雅黑" panose="020B0503020204020204" pitchFamily="34" charset="-122"/>
                  <a:ea typeface="微软雅黑" panose="020B0503020204020204" pitchFamily="34" charset="-122"/>
                </a:rPr>
                <a:t>经营主管</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7D6F8A93-659D-035D-68B0-B8C43F179F59}"/>
                </a:ext>
              </a:extLst>
            </p:cNvPr>
            <p:cNvSpPr/>
            <p:nvPr/>
          </p:nvSpPr>
          <p:spPr>
            <a:xfrm>
              <a:off x="7032173" y="1266460"/>
              <a:ext cx="2205151" cy="4448540"/>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0308E6D5-7D02-B02F-DF41-4CC1A43B6E9D}"/>
                </a:ext>
              </a:extLst>
            </p:cNvPr>
            <p:cNvSpPr txBox="1"/>
            <p:nvPr/>
          </p:nvSpPr>
          <p:spPr>
            <a:xfrm>
              <a:off x="7233102" y="4061584"/>
              <a:ext cx="1803292" cy="1363065"/>
            </a:xfrm>
            <a:prstGeom prst="rect">
              <a:avLst/>
            </a:prstGeom>
            <a:noFill/>
          </p:spPr>
          <p:txBody>
            <a:bodyPr wrap="square">
              <a:spAutoFit/>
            </a:bodyPr>
            <a:lstStyle/>
            <a:p>
              <a:pPr>
                <a:lnSpc>
                  <a:spcPct val="120000"/>
                </a:lnSpc>
              </a:pPr>
              <a:r>
                <a:rPr lang="zh-CN" altLang="en-US" sz="1400">
                  <a:latin typeface="微软雅黑" panose="020B0503020204020204" pitchFamily="34" charset="-122"/>
                  <a:ea typeface="微软雅黑" panose="020B0503020204020204" pitchFamily="34" charset="-122"/>
                </a:rPr>
                <a:t>**学院博士，制定市场经营开发目标、计划。曾获中国镇江国际箐英创业大赛三等奖。</a:t>
              </a:r>
            </a:p>
          </p:txBody>
        </p:sp>
      </p:grpSp>
      <p:sp>
        <p:nvSpPr>
          <p:cNvPr id="34" name="文本框 33">
            <a:extLst>
              <a:ext uri="{FF2B5EF4-FFF2-40B4-BE49-F238E27FC236}">
                <a16:creationId xmlns:a16="http://schemas.microsoft.com/office/drawing/2014/main" id="{370EDAD7-1814-DDAE-FEE8-44634E11D013}"/>
              </a:ext>
            </a:extLst>
          </p:cNvPr>
          <p:cNvSpPr txBox="1"/>
          <p:nvPr/>
        </p:nvSpPr>
        <p:spPr>
          <a:xfrm>
            <a:off x="1251751" y="5641897"/>
            <a:ext cx="9836459" cy="1079655"/>
          </a:xfrm>
          <a:prstGeom prst="rect">
            <a:avLst/>
          </a:prstGeom>
          <a:noFill/>
        </p:spPr>
        <p:txBody>
          <a:bodyPr wrap="square" rtlCol="0">
            <a:spAutoFit/>
          </a:bodyPr>
          <a:lstStyle/>
          <a:p>
            <a:pPr algn="ctr">
              <a:lnSpc>
                <a:spcPct val="110000"/>
              </a:lnSpc>
            </a:pPr>
            <a:endParaRPr lang="en-US" altLang="zh-CN">
              <a:solidFill>
                <a:schemeClr val="bg1">
                  <a:lumMod val="95000"/>
                </a:schemeClr>
              </a:solidFill>
              <a:latin typeface="微软雅黑" panose="020B0503020204020204" pitchFamily="34" charset="-122"/>
              <a:ea typeface="微软雅黑" panose="020B0503020204020204" pitchFamily="34" charset="-122"/>
            </a:endParaRPr>
          </a:p>
          <a:p>
            <a:pPr algn="ctr">
              <a:lnSpc>
                <a:spcPct val="110000"/>
              </a:lnSpc>
            </a:pPr>
            <a:r>
              <a:rPr lang="zh-CN" altLang="en-US">
                <a:solidFill>
                  <a:schemeClr val="bg1">
                    <a:lumMod val="95000"/>
                  </a:schemeClr>
                </a:solidFill>
                <a:latin typeface="微软雅黑" panose="020B0503020204020204" pitchFamily="34" charset="-122"/>
                <a:ea typeface="微软雅黑" panose="020B0503020204020204" pitchFamily="34" charset="-122"/>
              </a:rPr>
              <a:t>主要成员来自某</a:t>
            </a:r>
            <a:r>
              <a:rPr lang="en-US" altLang="zh-CN">
                <a:solidFill>
                  <a:schemeClr val="bg1">
                    <a:lumMod val="95000"/>
                  </a:schemeClr>
                </a:solidFill>
                <a:latin typeface="微软雅黑" panose="020B0503020204020204" pitchFamily="34" charset="-122"/>
                <a:ea typeface="微软雅黑" panose="020B0503020204020204" pitchFamily="34" charset="-122"/>
              </a:rPr>
              <a:t>985</a:t>
            </a:r>
            <a:r>
              <a:rPr lang="zh-CN" altLang="en-US">
                <a:solidFill>
                  <a:schemeClr val="bg1">
                    <a:lumMod val="95000"/>
                  </a:schemeClr>
                </a:solidFill>
                <a:latin typeface="微软雅黑" panose="020B0503020204020204" pitchFamily="34" charset="-122"/>
                <a:ea typeface="微软雅黑" panose="020B0503020204020204" pitchFamily="34" charset="-122"/>
              </a:rPr>
              <a:t>高校，涉及博后，博士，硕士多层次，</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a:p>
            <a:pPr algn="ctr">
              <a:lnSpc>
                <a:spcPct val="11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共同参与实验、数据分析及商业化落地过程</a:t>
            </a:r>
            <a:r>
              <a:rPr lang="zh-CN" altLang="en-US">
                <a:solidFill>
                  <a:schemeClr val="bg1">
                    <a:lumMod val="95000"/>
                  </a:schemeClr>
                </a:solidFill>
                <a:latin typeface="微软雅黑" panose="020B0503020204020204" pitchFamily="34" charset="-122"/>
                <a:ea typeface="微软雅黑" panose="020B0503020204020204" pitchFamily="34" charset="-122"/>
              </a:rPr>
              <a:t>，体现</a:t>
            </a:r>
            <a:r>
              <a:rPr lang="zh-CN" altLang="en-US" sz="2400" b="1">
                <a:solidFill>
                  <a:schemeClr val="accent1"/>
                </a:solidFill>
                <a:effectLst/>
                <a:latin typeface="微软雅黑" panose="020B0503020204020204" pitchFamily="34" charset="-122"/>
                <a:ea typeface="微软雅黑" panose="020B0503020204020204" pitchFamily="34" charset="-122"/>
              </a:rPr>
              <a:t>多层次结合及多学科交叉背景</a:t>
            </a:r>
            <a:r>
              <a:rPr lang="zh-CN" altLang="en-US" dirty="0">
                <a:solidFill>
                  <a:schemeClr val="bg1">
                    <a:lumMod val="95000"/>
                  </a:schemeClr>
                </a:solidFill>
                <a:latin typeface="微软雅黑" panose="020B0503020204020204" pitchFamily="34" charset="-122"/>
                <a:ea typeface="微软雅黑" panose="020B0503020204020204" pitchFamily="34" charset="-122"/>
              </a:rPr>
              <a:t>优势</a:t>
            </a:r>
          </a:p>
        </p:txBody>
      </p:sp>
      <p:pic>
        <p:nvPicPr>
          <p:cNvPr id="3" name="图片 2">
            <a:extLst>
              <a:ext uri="{FF2B5EF4-FFF2-40B4-BE49-F238E27FC236}">
                <a16:creationId xmlns:a16="http://schemas.microsoft.com/office/drawing/2014/main" id="{22AF78DC-4272-DB1E-92A3-B6AD08562101}"/>
              </a:ext>
            </a:extLst>
          </p:cNvPr>
          <p:cNvPicPr>
            <a:picLocks noChangeAspect="1"/>
          </p:cNvPicPr>
          <p:nvPr/>
        </p:nvPicPr>
        <p:blipFill>
          <a:blip r:embed="rId7" cstate="print">
            <a:extLst>
              <a:ext uri="{28A0092B-C50C-407E-A947-70E740481C1C}">
                <a14:useLocalDpi xmlns:a14="http://schemas.microsoft.com/office/drawing/2010/main" val="0"/>
              </a:ext>
            </a:extLst>
          </a:blip>
          <a:srcRect l="4576" r="4576"/>
          <a:stretch/>
        </p:blipFill>
        <p:spPr>
          <a:xfrm>
            <a:off x="2014832" y="1309463"/>
            <a:ext cx="1267623" cy="1675464"/>
          </a:xfrm>
          <a:prstGeom prst="rect">
            <a:avLst/>
          </a:prstGeom>
          <a:ln w="12700">
            <a:solidFill>
              <a:schemeClr val="accent1"/>
            </a:solidFill>
          </a:ln>
          <a:effectLst>
            <a:outerShdw blurRad="50800" dist="38100" dir="5400000" algn="t" rotWithShape="0">
              <a:prstClr val="black">
                <a:alpha val="40000"/>
              </a:prstClr>
            </a:outerShdw>
          </a:effectLst>
        </p:spPr>
      </p:pic>
      <p:pic>
        <p:nvPicPr>
          <p:cNvPr id="6" name="图片 5">
            <a:extLst>
              <a:ext uri="{FF2B5EF4-FFF2-40B4-BE49-F238E27FC236}">
                <a16:creationId xmlns:a16="http://schemas.microsoft.com/office/drawing/2014/main" id="{3B365124-8253-242E-7FDE-2B45BD8F1A84}"/>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3706039545"/>
      </p:ext>
    </p:extLst>
  </p:cSld>
  <p:clrMapOvr>
    <a:masterClrMapping/>
  </p:clrMapOvr>
  <mc:AlternateContent xmlns:mc="http://schemas.openxmlformats.org/markup-compatibility/2006" xmlns:p14="http://schemas.microsoft.com/office/powerpoint/2010/main">
    <mc:Choice Requires="p14">
      <p:transition spd="slow" p14:dur="2000" advTm="7982"/>
    </mc:Choice>
    <mc:Fallback xmlns="">
      <p:transition spd="slow" advTm="79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635" y="814503"/>
            <a:ext cx="12190730" cy="5453132"/>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37092"/>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政策背景</a:t>
            </a:r>
          </a:p>
        </p:txBody>
      </p:sp>
      <p:sp>
        <p:nvSpPr>
          <p:cNvPr id="10" name="TextBox 6">
            <a:extLst>
              <a:ext uri="{FF2B5EF4-FFF2-40B4-BE49-F238E27FC236}">
                <a16:creationId xmlns:a16="http://schemas.microsoft.com/office/drawing/2014/main" id="{B166AAB2-47E1-C6A6-D771-4F810ABBE876}"/>
              </a:ext>
            </a:extLst>
          </p:cNvPr>
          <p:cNvSpPr txBox="1"/>
          <p:nvPr/>
        </p:nvSpPr>
        <p:spPr>
          <a:xfrm>
            <a:off x="269364" y="1333433"/>
            <a:ext cx="4570482" cy="369332"/>
          </a:xfrm>
          <a:prstGeom prst="rect">
            <a:avLst/>
          </a:prstGeom>
          <a:noFill/>
        </p:spPr>
        <p:txBody>
          <a:bodyPr wrap="non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国家主席习近平第七十五届联合国大会发言</a:t>
            </a:r>
            <a:endParaRPr kumimoji="0" lang="zh-CN" altLang="en-US"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11" name="TextBox 6">
            <a:extLst>
              <a:ext uri="{FF2B5EF4-FFF2-40B4-BE49-F238E27FC236}">
                <a16:creationId xmlns:a16="http://schemas.microsoft.com/office/drawing/2014/main" id="{4DBAFEAD-DB71-38D2-1408-00D8AA8CCB56}"/>
              </a:ext>
            </a:extLst>
          </p:cNvPr>
          <p:cNvSpPr txBox="1"/>
          <p:nvPr/>
        </p:nvSpPr>
        <p:spPr>
          <a:xfrm>
            <a:off x="4452980" y="1995935"/>
            <a:ext cx="7303784" cy="1235979"/>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zh-CN" altLang="en-US">
                <a:solidFill>
                  <a:schemeClr val="tx1"/>
                </a:solidFill>
                <a:sym typeface="+mn-lt"/>
              </a:rPr>
              <a:t>       </a:t>
            </a:r>
            <a:r>
              <a:rPr lang="zh-CN" altLang="en-US">
                <a:solidFill>
                  <a:schemeClr val="tx1"/>
                </a:solidFill>
                <a:effectLst/>
                <a:ea typeface="微软雅黑" panose="020B0503020204020204" pitchFamily="34" charset="-122"/>
                <a:cs typeface="+mn-ea"/>
                <a:sym typeface="+mn-lt"/>
              </a:rPr>
              <a:t>习近平总书记宣布：“中国将提高国家自主贡献力度，采取更加有力的政策和措施，二氧化碳排放力争于</a:t>
            </a:r>
            <a:r>
              <a:rPr lang="en-US" altLang="zh-CN" sz="1800">
                <a:solidFill>
                  <a:srgbClr val="DD7105"/>
                </a:solidFill>
                <a:sym typeface="+mn-lt"/>
              </a:rPr>
              <a:t>2030</a:t>
            </a:r>
            <a:r>
              <a:rPr lang="zh-CN" altLang="en-US" sz="1800">
                <a:solidFill>
                  <a:srgbClr val="DD7105"/>
                </a:solidFill>
                <a:sym typeface="+mn-lt"/>
              </a:rPr>
              <a:t>年前达到峰值，</a:t>
            </a:r>
            <a:r>
              <a:rPr lang="zh-CN" altLang="en-US">
                <a:solidFill>
                  <a:schemeClr val="tx1"/>
                </a:solidFill>
                <a:effectLst/>
                <a:ea typeface="微软雅黑" panose="020B0503020204020204" pitchFamily="34" charset="-122"/>
                <a:cs typeface="+mn-ea"/>
                <a:sym typeface="+mn-lt"/>
              </a:rPr>
              <a:t>努力争取</a:t>
            </a:r>
            <a:r>
              <a:rPr lang="en-US" altLang="zh-CN" sz="1800">
                <a:solidFill>
                  <a:srgbClr val="DD7105"/>
                </a:solidFill>
                <a:sym typeface="+mn-lt"/>
              </a:rPr>
              <a:t>2060</a:t>
            </a:r>
            <a:r>
              <a:rPr lang="zh-CN" altLang="en-US" sz="1800">
                <a:solidFill>
                  <a:srgbClr val="DD7105"/>
                </a:solidFill>
                <a:sym typeface="+mn-lt"/>
              </a:rPr>
              <a:t>年前实现碳中和。”</a:t>
            </a:r>
            <a:endParaRPr lang="zh-CN" altLang="en-US" sz="1800" dirty="0">
              <a:solidFill>
                <a:srgbClr val="DD7105"/>
              </a:solidFill>
              <a:sym typeface="+mn-lt"/>
            </a:endParaRPr>
          </a:p>
        </p:txBody>
      </p:sp>
      <p:sp>
        <p:nvSpPr>
          <p:cNvPr id="12" name="TextBox 6">
            <a:extLst>
              <a:ext uri="{FF2B5EF4-FFF2-40B4-BE49-F238E27FC236}">
                <a16:creationId xmlns:a16="http://schemas.microsoft.com/office/drawing/2014/main" id="{57E4047E-D32D-A6DF-AAF7-E0B788E03A9A}"/>
              </a:ext>
            </a:extLst>
          </p:cNvPr>
          <p:cNvSpPr txBox="1"/>
          <p:nvPr/>
        </p:nvSpPr>
        <p:spPr>
          <a:xfrm>
            <a:off x="460475" y="3853146"/>
            <a:ext cx="4031873" cy="400110"/>
          </a:xfrm>
          <a:prstGeom prst="rect">
            <a:avLst/>
          </a:prstGeom>
          <a:noFill/>
        </p:spPr>
        <p:txBody>
          <a:bodyPr wrap="none" rtlCol="0">
            <a:spAutoFit/>
          </a:bodyPr>
          <a:lstStyle/>
          <a:p>
            <a:pPr defTabSz="1219200">
              <a:defRPr/>
            </a:pPr>
            <a:r>
              <a:rPr lang="zh-CN" altLang="en-US" sz="2000" b="1">
                <a:latin typeface="微软雅黑" panose="020B0503020204020204" pitchFamily="34" charset="-122"/>
                <a:ea typeface="微软雅黑" panose="020B0503020204020204" pitchFamily="34" charset="-122"/>
                <a:cs typeface="+mn-ea"/>
                <a:sym typeface="+mn-lt"/>
              </a:rPr>
              <a:t>中国共产党第二十次全国代表大会</a:t>
            </a:r>
            <a:endParaRPr lang="zh-CN" altLang="en-US" sz="2000" b="1" dirty="0">
              <a:latin typeface="微软雅黑" panose="020B0503020204020204" pitchFamily="34" charset="-122"/>
              <a:ea typeface="微软雅黑" panose="020B0503020204020204" pitchFamily="34" charset="-122"/>
              <a:cs typeface="+mn-ea"/>
              <a:sym typeface="+mn-lt"/>
            </a:endParaRPr>
          </a:p>
        </p:txBody>
      </p:sp>
      <p:sp>
        <p:nvSpPr>
          <p:cNvPr id="15" name="TextBox 6">
            <a:extLst>
              <a:ext uri="{FF2B5EF4-FFF2-40B4-BE49-F238E27FC236}">
                <a16:creationId xmlns:a16="http://schemas.microsoft.com/office/drawing/2014/main" id="{1D251908-A5CE-53D7-794C-B60B1F8FD2E1}"/>
              </a:ext>
            </a:extLst>
          </p:cNvPr>
          <p:cNvSpPr txBox="1"/>
          <p:nvPr/>
        </p:nvSpPr>
        <p:spPr>
          <a:xfrm>
            <a:off x="4521730" y="4408242"/>
            <a:ext cx="7303784" cy="1235979"/>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zh-CN" altLang="en-US">
                <a:solidFill>
                  <a:schemeClr val="tx1"/>
                </a:solidFill>
                <a:effectLst/>
                <a:ea typeface="微软雅黑" panose="020B0503020204020204" pitchFamily="34" charset="-122"/>
                <a:cs typeface="+mn-ea"/>
                <a:sym typeface="+mn-lt"/>
              </a:rPr>
              <a:t>       积极稳妥推进碳达峰碳中和。实现碳达峰碳中和是一场广泛而深刻的经济社会系统性变革。要完善碳排放统计核算制度，健全碳排放权市场交易制度，</a:t>
            </a:r>
            <a:r>
              <a:rPr lang="zh-CN" altLang="en-US" sz="1800">
                <a:solidFill>
                  <a:srgbClr val="DD7105"/>
                </a:solidFill>
                <a:sym typeface="+mn-lt"/>
              </a:rPr>
              <a:t>提升生态系统碳汇能力，</a:t>
            </a:r>
            <a:r>
              <a:rPr lang="zh-CN" altLang="en-US">
                <a:solidFill>
                  <a:schemeClr val="tx1"/>
                </a:solidFill>
                <a:effectLst/>
                <a:ea typeface="微软雅黑" panose="020B0503020204020204" pitchFamily="34" charset="-122"/>
                <a:cs typeface="+mn-ea"/>
                <a:sym typeface="+mn-lt"/>
              </a:rPr>
              <a:t>积极参与应对气候变化全球治理。</a:t>
            </a:r>
            <a:endParaRPr lang="zh-CN" altLang="en-US" dirty="0">
              <a:solidFill>
                <a:schemeClr val="tx1"/>
              </a:solidFill>
              <a:sym typeface="+mn-lt"/>
            </a:endParaRPr>
          </a:p>
        </p:txBody>
      </p:sp>
      <p:cxnSp>
        <p:nvCxnSpPr>
          <p:cNvPr id="16" name="直接连接符 15">
            <a:extLst>
              <a:ext uri="{FF2B5EF4-FFF2-40B4-BE49-F238E27FC236}">
                <a16:creationId xmlns:a16="http://schemas.microsoft.com/office/drawing/2014/main" id="{C2553670-1FC7-4440-00F3-E8335FCDE41A}"/>
              </a:ext>
            </a:extLst>
          </p:cNvPr>
          <p:cNvCxnSpPr>
            <a:cxnSpLocks/>
          </p:cNvCxnSpPr>
          <p:nvPr/>
        </p:nvCxnSpPr>
        <p:spPr>
          <a:xfrm>
            <a:off x="-1270" y="3725063"/>
            <a:ext cx="12183756" cy="0"/>
          </a:xfrm>
          <a:prstGeom prst="line">
            <a:avLst/>
          </a:prstGeom>
          <a:blipFill dpi="0" rotWithShape="1">
            <a:blip r:embed="rId5" cstate="print">
              <a:extLst>
                <a:ext uri="{28A0092B-C50C-407E-A947-70E740481C1C}">
                  <a14:useLocalDpi xmlns:a14="http://schemas.microsoft.com/office/drawing/2010/main" val="0"/>
                </a:ext>
              </a:extLst>
            </a:blip>
            <a:srcRect/>
            <a:stretch>
              <a:fillRect/>
            </a:stretch>
          </a:blipFill>
          <a:ln w="38100">
            <a:solidFill>
              <a:schemeClr val="bg2">
                <a:lumMod val="25000"/>
              </a:schemeClr>
            </a:solidFill>
          </a:ln>
          <a:effectLst>
            <a:glow rad="139700">
              <a:schemeClr val="bg2">
                <a:lumMod val="50000"/>
                <a:alpha val="40000"/>
              </a:schemeClr>
            </a:glow>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98ECC051-32A1-C657-7124-5E20B57CB4B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34445" y="1816719"/>
            <a:ext cx="3083935" cy="165710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38100">
            <a:solidFill>
              <a:schemeClr val="bg2">
                <a:lumMod val="25000"/>
              </a:schemeClr>
            </a:solidFill>
          </a:ln>
          <a:effectLst>
            <a:glow rad="139700">
              <a:schemeClr val="bg2">
                <a:lumMod val="50000"/>
                <a:alpha val="40000"/>
              </a:schemeClr>
            </a:glow>
            <a:innerShdw blurRad="114300">
              <a:prstClr val="black"/>
            </a:innerShdw>
          </a:effectLst>
        </p:spPr>
      </p:pic>
      <p:pic>
        <p:nvPicPr>
          <p:cNvPr id="20" name="图片 19">
            <a:extLst>
              <a:ext uri="{FF2B5EF4-FFF2-40B4-BE49-F238E27FC236}">
                <a16:creationId xmlns:a16="http://schemas.microsoft.com/office/drawing/2014/main" id="{6B552AD9-9336-2033-A0D8-7EF9C761DD7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4445" y="4401681"/>
            <a:ext cx="3083935" cy="162323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38100">
            <a:solidFill>
              <a:schemeClr val="bg2">
                <a:lumMod val="25000"/>
              </a:schemeClr>
            </a:solidFill>
          </a:ln>
          <a:effectLst>
            <a:glow rad="139700">
              <a:schemeClr val="bg2">
                <a:lumMod val="50000"/>
                <a:alpha val="40000"/>
              </a:schemeClr>
            </a:glow>
            <a:innerShdw blurRad="114300">
              <a:prstClr val="black"/>
            </a:innerShdw>
          </a:effectLst>
        </p:spPr>
      </p:pic>
      <p:pic>
        <p:nvPicPr>
          <p:cNvPr id="4" name="图片 3">
            <a:extLst>
              <a:ext uri="{FF2B5EF4-FFF2-40B4-BE49-F238E27FC236}">
                <a16:creationId xmlns:a16="http://schemas.microsoft.com/office/drawing/2014/main" id="{88C08BD2-AF97-A165-2EB1-B0382A0D6933}"/>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499"/>
    </mc:Choice>
    <mc:Fallback xmlns="">
      <p:transition spd="slow" advTm="1049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1561F"/>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108045"/>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dirty="0"/>
          </a:p>
        </p:txBody>
      </p:sp>
      <p:sp>
        <p:nvSpPr>
          <p:cNvPr id="2" name="梯形 1">
            <a:extLst>
              <a:ext uri="{FF2B5EF4-FFF2-40B4-BE49-F238E27FC236}">
                <a16:creationId xmlns:a16="http://schemas.microsoft.com/office/drawing/2014/main" id="{180DE01D-602F-1CCF-5B0C-C1D31D6E1C2D}"/>
              </a:ext>
            </a:extLst>
          </p:cNvPr>
          <p:cNvSpPr/>
          <p:nvPr/>
        </p:nvSpPr>
        <p:spPr>
          <a:xfrm>
            <a:off x="402861" y="4633999"/>
            <a:ext cx="11439016" cy="973118"/>
          </a:xfrm>
          <a:prstGeom prst="trapezoid">
            <a:avLst>
              <a:gd name="adj" fmla="val 44008"/>
            </a:avLst>
          </a:prstGeom>
          <a:gradFill>
            <a:gsLst>
              <a:gs pos="0">
                <a:schemeClr val="accent1">
                  <a:alpha val="0"/>
                </a:schemeClr>
              </a:gs>
              <a:gs pos="100000">
                <a:schemeClr val="accent1">
                  <a:alpha val="17000"/>
                </a:schemeClr>
              </a:gs>
            </a:gsLst>
            <a:lin ang="5400000" scaled="1"/>
          </a:gradFill>
          <a:ln w="12700" cap="rnd">
            <a:gradFill>
              <a:gsLst>
                <a:gs pos="0">
                  <a:schemeClr val="accent1">
                    <a:alpha val="0"/>
                  </a:schemeClr>
                </a:gs>
                <a:gs pos="100000">
                  <a:schemeClr val="accent1"/>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pic>
        <p:nvPicPr>
          <p:cNvPr id="9" name="图片 8">
            <a:extLst>
              <a:ext uri="{FF2B5EF4-FFF2-40B4-BE49-F238E27FC236}">
                <a16:creationId xmlns:a16="http://schemas.microsoft.com/office/drawing/2014/main" id="{763D0424-12D8-A693-3CB7-32EDB50E6C7E}"/>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797165" y="1934556"/>
            <a:ext cx="2029271" cy="3148445"/>
          </a:xfrm>
          <a:prstGeom prst="rect">
            <a:avLst/>
          </a:prstGeom>
          <a:effectLst>
            <a:glow rad="63500">
              <a:schemeClr val="accent2">
                <a:satMod val="175000"/>
                <a:alpha val="40000"/>
              </a:schemeClr>
            </a:glow>
            <a:outerShdw blurRad="50800" dist="38100" dir="8100000" algn="tr" rotWithShape="0">
              <a:prstClr val="black">
                <a:alpha val="40000"/>
              </a:prstClr>
            </a:outerShdw>
          </a:effectLst>
        </p:spPr>
      </p:pic>
      <p:sp>
        <p:nvSpPr>
          <p:cNvPr id="25" name="TextBox 7">
            <a:extLst>
              <a:ext uri="{FF2B5EF4-FFF2-40B4-BE49-F238E27FC236}">
                <a16:creationId xmlns:a16="http://schemas.microsoft.com/office/drawing/2014/main" id="{3EF03A5E-C3CF-428A-FEEA-DE76E9A118BE}"/>
              </a:ext>
            </a:extLst>
          </p:cNvPr>
          <p:cNvSpPr txBox="1"/>
          <p:nvPr/>
        </p:nvSpPr>
        <p:spPr>
          <a:xfrm>
            <a:off x="110618" y="1005773"/>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指导老师</a:t>
            </a:r>
          </a:p>
        </p:txBody>
      </p:sp>
      <p:sp>
        <p:nvSpPr>
          <p:cNvPr id="26" name="文本框 25">
            <a:extLst>
              <a:ext uri="{FF2B5EF4-FFF2-40B4-BE49-F238E27FC236}">
                <a16:creationId xmlns:a16="http://schemas.microsoft.com/office/drawing/2014/main" id="{201778E0-BDC0-0BC6-B4E6-4C1F474D84C6}"/>
              </a:ext>
            </a:extLst>
          </p:cNvPr>
          <p:cNvSpPr txBox="1"/>
          <p:nvPr/>
        </p:nvSpPr>
        <p:spPr>
          <a:xfrm>
            <a:off x="3037481" y="2623718"/>
            <a:ext cx="8804396" cy="1607620"/>
          </a:xfrm>
          <a:prstGeom prst="rect">
            <a:avLst/>
          </a:prstGeom>
          <a:noFill/>
        </p:spPr>
        <p:txBody>
          <a:bodyPr wrap="square" rtlCol="0">
            <a:spAutoFit/>
          </a:bodyPr>
          <a:lstStyle/>
          <a:p>
            <a:pPr>
              <a:lnSpc>
                <a:spcPct val="150000"/>
              </a:lnSpc>
            </a:pPr>
            <a:r>
              <a:rPr lang="en-US" altLang="zh-CN" sz="2000" b="1">
                <a:latin typeface="微软雅黑" panose="020B0503020204020204" pitchFamily="34" charset="-122"/>
                <a:ea typeface="微软雅黑" panose="020B0503020204020204" pitchFamily="34" charset="-122"/>
                <a:cs typeface="+mn-ea"/>
              </a:rPr>
              <a:t>      </a:t>
            </a:r>
            <a:r>
              <a:rPr lang="zh-CN" altLang="en-US" sz="2000" b="1">
                <a:latin typeface="微软雅黑" panose="020B0503020204020204" pitchFamily="34" charset="-122"/>
                <a:ea typeface="微软雅黑" panose="020B0503020204020204" pitchFamily="34" charset="-122"/>
                <a:cs typeface="+mn-ea"/>
              </a:rPr>
              <a:t>***教授，某</a:t>
            </a:r>
            <a:r>
              <a:rPr lang="en-US" altLang="zh-CN" sz="2000" b="1">
                <a:latin typeface="微软雅黑" panose="020B0503020204020204" pitchFamily="34" charset="-122"/>
                <a:ea typeface="微软雅黑" panose="020B0503020204020204" pitchFamily="34" charset="-122"/>
                <a:cs typeface="+mn-ea"/>
              </a:rPr>
              <a:t>985</a:t>
            </a:r>
            <a:r>
              <a:rPr lang="zh-CN" altLang="en-US" sz="2000" b="1">
                <a:latin typeface="微软雅黑" panose="020B0503020204020204" pitchFamily="34" charset="-122"/>
                <a:ea typeface="微软雅黑" panose="020B0503020204020204" pitchFamily="34" charset="-122"/>
                <a:cs typeface="+mn-ea"/>
              </a:rPr>
              <a:t>高校</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rPr>
              <a:t>学院</a:t>
            </a:r>
            <a:r>
              <a:rPr lang="zh-CN" altLang="en-US" sz="2400" b="1" dirty="0">
                <a:solidFill>
                  <a:srgbClr val="DD7105"/>
                </a:solidFill>
                <a:effectLst>
                  <a:outerShdw blurRad="38100" dist="25400" dir="2700000" algn="tl">
                    <a:srgbClr val="000000">
                      <a:alpha val="37000"/>
                    </a:srgbClr>
                  </a:outerShdw>
                </a:effectLst>
                <a:latin typeface="微软雅黑" panose="020B0503020204020204" pitchFamily="34" charset="-122"/>
              </a:rPr>
              <a:t>院长</a:t>
            </a:r>
            <a:r>
              <a:rPr lang="zh-CN" altLang="en-US" sz="2000" b="1" dirty="0">
                <a:latin typeface="微软雅黑" panose="020B0503020204020204" pitchFamily="34" charset="-122"/>
                <a:ea typeface="微软雅黑" panose="020B0503020204020204" pitchFamily="34" charset="-122"/>
                <a:cs typeface="+mn-ea"/>
              </a:rPr>
              <a:t>，博士生导师，分别获国家自然科学基金委</a:t>
            </a:r>
            <a:r>
              <a:rPr lang="zh-CN" altLang="en-US" sz="2400" b="1" dirty="0">
                <a:solidFill>
                  <a:srgbClr val="DD7105"/>
                </a:solidFill>
                <a:effectLst>
                  <a:outerShdw blurRad="38100" dist="25400" dir="2700000" algn="tl">
                    <a:srgbClr val="000000">
                      <a:alpha val="37000"/>
                    </a:srgbClr>
                  </a:outerShdw>
                </a:effectLst>
                <a:latin typeface="微软雅黑" panose="020B0503020204020204" pitchFamily="34" charset="-122"/>
              </a:rPr>
              <a:t>杰出青年</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rPr>
              <a:t>科学基金</a:t>
            </a:r>
            <a:r>
              <a:rPr lang="zh-CN" altLang="en-US" sz="2000" b="1">
                <a:latin typeface="微软雅黑" panose="020B0503020204020204" pitchFamily="34" charset="-122"/>
                <a:ea typeface="微软雅黑" panose="020B0503020204020204" pitchFamily="34" charset="-122"/>
                <a:cs typeface="+mn-ea"/>
              </a:rPr>
              <a:t>和</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rPr>
              <a:t>杰出青年科学基金延续项目</a:t>
            </a:r>
            <a:r>
              <a:rPr lang="zh-CN" altLang="en-US" sz="2000" b="1">
                <a:latin typeface="微软雅黑" panose="020B0503020204020204" pitchFamily="34" charset="-122"/>
                <a:ea typeface="微软雅黑" panose="020B0503020204020204" pitchFamily="34" charset="-122"/>
                <a:cs typeface="+mn-ea"/>
              </a:rPr>
              <a:t>资助，长期从事于生物多样性和物种互作研究，为本项目提供全方位多维度的专业指导。</a:t>
            </a:r>
            <a:endParaRPr lang="zh-CN" altLang="en-US" sz="2000" b="1" dirty="0">
              <a:latin typeface="微软雅黑" panose="020B0503020204020204" pitchFamily="34" charset="-122"/>
              <a:ea typeface="微软雅黑" panose="020B0503020204020204" pitchFamily="34" charset="-122"/>
              <a:cs typeface="+mn-ea"/>
            </a:endParaRPr>
          </a:p>
        </p:txBody>
      </p:sp>
      <p:pic>
        <p:nvPicPr>
          <p:cNvPr id="8" name="图片 7">
            <a:extLst>
              <a:ext uri="{FF2B5EF4-FFF2-40B4-BE49-F238E27FC236}">
                <a16:creationId xmlns:a16="http://schemas.microsoft.com/office/drawing/2014/main" id="{4099B17B-5BDC-F8F3-F686-3CA1CC4B4AB1}"/>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4147191828"/>
      </p:ext>
    </p:extLst>
  </p:cSld>
  <p:clrMapOvr>
    <a:masterClrMapping/>
  </p:clrMapOvr>
  <mc:AlternateContent xmlns:mc="http://schemas.openxmlformats.org/markup-compatibility/2006" xmlns:p14="http://schemas.microsoft.com/office/powerpoint/2010/main">
    <mc:Choice Requires="p14">
      <p:transition spd="slow" p14:dur="2000" advTm="11122"/>
    </mc:Choice>
    <mc:Fallback xmlns="">
      <p:transition spd="slow" advTm="1112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110739"/>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b="1"/>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60856"/>
            <a:ext cx="2747417"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市场前景分析</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13711FE8-0EAC-7815-0AEB-C858D662A13D}"/>
              </a:ext>
            </a:extLst>
          </p:cNvPr>
          <p:cNvSpPr txBox="1"/>
          <p:nvPr/>
        </p:nvSpPr>
        <p:spPr>
          <a:xfrm>
            <a:off x="3595087" y="1265964"/>
            <a:ext cx="5185029" cy="461665"/>
          </a:xfrm>
          <a:prstGeom prst="rect">
            <a:avLst/>
          </a:prstGeom>
          <a:noFill/>
          <a:ln>
            <a:noFill/>
          </a:ln>
        </p:spPr>
        <p:txBody>
          <a:bodyPr wrap="square" rtlCol="0">
            <a:spAutoFit/>
          </a:bodyPr>
          <a:lstStyle/>
          <a:p>
            <a:pPr fontAlgn="auto">
              <a:lnSpc>
                <a:spcPct val="100000"/>
              </a:lnSpc>
            </a:pPr>
            <a:r>
              <a:rPr lang="zh-CN" altLang="en-US" sz="2400" b="1">
                <a:latin typeface="微软雅黑" panose="020B0503020204020204" pitchFamily="34" charset="-122"/>
                <a:ea typeface="微软雅黑" panose="020B0503020204020204" pitchFamily="34" charset="-122"/>
                <a:sym typeface="+mn-ea"/>
              </a:rPr>
              <a:t>预计上线一年后产品利润可</a:t>
            </a:r>
            <a:r>
              <a:rPr lang="zh-CN" altLang="en-US" sz="2400" b="1">
                <a:solidFill>
                  <a:schemeClr val="accent1"/>
                </a:solidFill>
                <a:latin typeface="微软雅黑" panose="020B0503020204020204" pitchFamily="34" charset="-122"/>
                <a:ea typeface="微软雅黑" panose="020B0503020204020204" pitchFamily="34" charset="-122"/>
                <a:sym typeface="+mn-ea"/>
              </a:rPr>
              <a:t>超百万</a:t>
            </a:r>
            <a:endParaRPr lang="zh-CN" altLang="zh-CN" sz="2400" b="1" dirty="0">
              <a:solidFill>
                <a:schemeClr val="accent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325D991-C34F-EA31-9E6D-F1894945884E}"/>
              </a:ext>
            </a:extLst>
          </p:cNvPr>
          <p:cNvSpPr txBox="1"/>
          <p:nvPr/>
        </p:nvSpPr>
        <p:spPr>
          <a:xfrm>
            <a:off x="1311811" y="2623913"/>
            <a:ext cx="702802" cy="307777"/>
          </a:xfrm>
          <a:prstGeom prst="rect">
            <a:avLst/>
          </a:prstGeom>
          <a:noFill/>
        </p:spPr>
        <p:txBody>
          <a:bodyPr wrap="square" rtlCol="0">
            <a:spAutoFit/>
          </a:bodyPr>
          <a:lstStyle/>
          <a:p>
            <a:pPr algn="ctr">
              <a:defRPr sz="1920" b="1" i="0" u="none" strike="noStrike" kern="1200" spc="0" baseline="0">
                <a:solidFill>
                  <a:srgbClr val="000000">
                    <a:lumMod val="65000"/>
                    <a:lumOff val="35000"/>
                  </a:srgbClr>
                </a:solidFill>
                <a:latin typeface="+mn-lt"/>
                <a:ea typeface="+mn-ea"/>
                <a:cs typeface="+mn-cs"/>
              </a:defRPr>
            </a:pPr>
            <a:r>
              <a:rPr lang="zh-CN" altLang="en-US" sz="1400" b="1">
                <a:solidFill>
                  <a:srgbClr val="000000">
                    <a:lumMod val="65000"/>
                    <a:lumOff val="35000"/>
                  </a:srgbClr>
                </a:solidFill>
              </a:rPr>
              <a:t>万元</a:t>
            </a:r>
            <a:endParaRPr lang="zh-CN" altLang="en-US" sz="1400" b="1" dirty="0">
              <a:solidFill>
                <a:srgbClr val="000000">
                  <a:lumMod val="65000"/>
                  <a:lumOff val="35000"/>
                </a:srgbClr>
              </a:solidFill>
            </a:endParaRPr>
          </a:p>
        </p:txBody>
      </p:sp>
      <p:grpSp>
        <p:nvGrpSpPr>
          <p:cNvPr id="10" name="组合 9">
            <a:extLst>
              <a:ext uri="{FF2B5EF4-FFF2-40B4-BE49-F238E27FC236}">
                <a16:creationId xmlns:a16="http://schemas.microsoft.com/office/drawing/2014/main" id="{714818A8-295C-0F08-C45F-53E0606BFB6D}"/>
              </a:ext>
            </a:extLst>
          </p:cNvPr>
          <p:cNvGrpSpPr/>
          <p:nvPr/>
        </p:nvGrpSpPr>
        <p:grpSpPr>
          <a:xfrm>
            <a:off x="1130935" y="1843822"/>
            <a:ext cx="10267895" cy="4678060"/>
            <a:chOff x="1130935" y="1879334"/>
            <a:chExt cx="10267895" cy="4678060"/>
          </a:xfrm>
        </p:grpSpPr>
        <p:graphicFrame>
          <p:nvGraphicFramePr>
            <p:cNvPr id="16" name="图表 15">
              <a:extLst>
                <a:ext uri="{FF2B5EF4-FFF2-40B4-BE49-F238E27FC236}">
                  <a16:creationId xmlns:a16="http://schemas.microsoft.com/office/drawing/2014/main" id="{A212978E-2866-1F75-5739-B9C37878583C}"/>
                </a:ext>
              </a:extLst>
            </p:cNvPr>
            <p:cNvGraphicFramePr>
              <a:graphicFrameLocks/>
            </p:cNvGraphicFramePr>
            <p:nvPr>
              <p:extLst>
                <p:ext uri="{D42A27DB-BD31-4B8C-83A1-F6EECF244321}">
                  <p14:modId xmlns:p14="http://schemas.microsoft.com/office/powerpoint/2010/main" val="904268779"/>
                </p:ext>
              </p:extLst>
            </p:nvPr>
          </p:nvGraphicFramePr>
          <p:xfrm>
            <a:off x="1130935" y="1879334"/>
            <a:ext cx="10267895" cy="4678060"/>
          </p:xfrm>
          <a:graphic>
            <a:graphicData uri="http://schemas.openxmlformats.org/drawingml/2006/chart">
              <c:chart xmlns:c="http://schemas.openxmlformats.org/drawingml/2006/chart" xmlns:r="http://schemas.openxmlformats.org/officeDocument/2006/relationships" r:id="rId5"/>
            </a:graphicData>
          </a:graphic>
        </p:graphicFrame>
        <p:sp>
          <p:nvSpPr>
            <p:cNvPr id="17" name="文本框 16">
              <a:extLst>
                <a:ext uri="{FF2B5EF4-FFF2-40B4-BE49-F238E27FC236}">
                  <a16:creationId xmlns:a16="http://schemas.microsoft.com/office/drawing/2014/main" id="{D71D4F04-06C0-747D-7668-59A41E1E6FAB}"/>
                </a:ext>
              </a:extLst>
            </p:cNvPr>
            <p:cNvSpPr txBox="1"/>
            <p:nvPr/>
          </p:nvSpPr>
          <p:spPr>
            <a:xfrm>
              <a:off x="2271251" y="5960754"/>
              <a:ext cx="8986684" cy="369332"/>
            </a:xfrm>
            <a:prstGeom prst="rect">
              <a:avLst/>
            </a:prstGeom>
            <a:solidFill>
              <a:srgbClr val="0F3027"/>
            </a:solidFill>
          </p:spPr>
          <p:txBody>
            <a:bodyPr wrap="square" rtlCol="0">
              <a:spAutoFit/>
            </a:bodyPr>
            <a:lstStyle/>
            <a:p>
              <a:r>
                <a:rPr lang="en-US" altLang="zh-CN" b="1">
                  <a:solidFill>
                    <a:schemeClr val="bg1"/>
                  </a:solidFill>
                </a:rPr>
                <a:t>        2026                      2027                   2028                    2029                    2030</a:t>
              </a:r>
              <a:endParaRPr lang="zh-CN" altLang="en-US" b="1">
                <a:solidFill>
                  <a:schemeClr val="bg1"/>
                </a:solidFill>
              </a:endParaRPr>
            </a:p>
          </p:txBody>
        </p:sp>
      </p:grpSp>
      <p:sp>
        <p:nvSpPr>
          <p:cNvPr id="3" name="文本框 2">
            <a:extLst>
              <a:ext uri="{FF2B5EF4-FFF2-40B4-BE49-F238E27FC236}">
                <a16:creationId xmlns:a16="http://schemas.microsoft.com/office/drawing/2014/main" id="{2C75FE5A-5163-ACC0-AAD8-F4E42FB2130E}"/>
              </a:ext>
            </a:extLst>
          </p:cNvPr>
          <p:cNvSpPr txBox="1"/>
          <p:nvPr/>
        </p:nvSpPr>
        <p:spPr>
          <a:xfrm>
            <a:off x="1452706" y="2991996"/>
            <a:ext cx="818545" cy="2446824"/>
          </a:xfrm>
          <a:prstGeom prst="rect">
            <a:avLst/>
          </a:prstGeom>
          <a:solidFill>
            <a:schemeClr val="bg1"/>
          </a:solidFill>
        </p:spPr>
        <p:txBody>
          <a:bodyPr wrap="square" rtlCol="0">
            <a:spAutoFit/>
          </a:bodyPr>
          <a:lstStyle/>
          <a:p>
            <a:pPr algn="r"/>
            <a:r>
              <a:rPr lang="en-US" altLang="zh-CN" sz="1700" b="1">
                <a:solidFill>
                  <a:schemeClr val="tx1">
                    <a:lumMod val="65000"/>
                    <a:lumOff val="35000"/>
                  </a:schemeClr>
                </a:solidFill>
              </a:rPr>
              <a:t>250</a:t>
            </a:r>
          </a:p>
          <a:p>
            <a:pPr algn="r"/>
            <a:endParaRPr lang="en-US" altLang="zh-CN" sz="1700" b="1">
              <a:solidFill>
                <a:schemeClr val="tx1">
                  <a:lumMod val="65000"/>
                  <a:lumOff val="35000"/>
                </a:schemeClr>
              </a:solidFill>
            </a:endParaRPr>
          </a:p>
          <a:p>
            <a:pPr algn="r"/>
            <a:r>
              <a:rPr lang="en-US" altLang="zh-CN" sz="1700" b="1">
                <a:solidFill>
                  <a:schemeClr val="tx1">
                    <a:lumMod val="65000"/>
                    <a:lumOff val="35000"/>
                  </a:schemeClr>
                </a:solidFill>
              </a:rPr>
              <a:t>200</a:t>
            </a:r>
          </a:p>
          <a:p>
            <a:pPr algn="r"/>
            <a:endParaRPr lang="en-US" altLang="zh-CN" sz="1700" b="1">
              <a:solidFill>
                <a:schemeClr val="tx1">
                  <a:lumMod val="65000"/>
                  <a:lumOff val="35000"/>
                </a:schemeClr>
              </a:solidFill>
            </a:endParaRPr>
          </a:p>
          <a:p>
            <a:pPr algn="r"/>
            <a:r>
              <a:rPr lang="en-US" altLang="zh-CN" sz="1700" b="1">
                <a:solidFill>
                  <a:schemeClr val="tx1">
                    <a:lumMod val="65000"/>
                    <a:lumOff val="35000"/>
                  </a:schemeClr>
                </a:solidFill>
              </a:rPr>
              <a:t>150</a:t>
            </a:r>
          </a:p>
          <a:p>
            <a:pPr algn="r"/>
            <a:endParaRPr lang="en-US" altLang="zh-CN" sz="1700" b="1">
              <a:solidFill>
                <a:schemeClr val="tx1">
                  <a:lumMod val="65000"/>
                  <a:lumOff val="35000"/>
                </a:schemeClr>
              </a:solidFill>
            </a:endParaRPr>
          </a:p>
          <a:p>
            <a:pPr algn="r"/>
            <a:r>
              <a:rPr lang="en-US" altLang="zh-CN" sz="1700" b="1">
                <a:solidFill>
                  <a:schemeClr val="tx1">
                    <a:lumMod val="65000"/>
                    <a:lumOff val="35000"/>
                  </a:schemeClr>
                </a:solidFill>
              </a:rPr>
              <a:t>100</a:t>
            </a:r>
          </a:p>
          <a:p>
            <a:pPr algn="r"/>
            <a:endParaRPr lang="en-US" altLang="zh-CN" sz="1700" b="1">
              <a:solidFill>
                <a:schemeClr val="tx1">
                  <a:lumMod val="65000"/>
                  <a:lumOff val="35000"/>
                </a:schemeClr>
              </a:solidFill>
            </a:endParaRPr>
          </a:p>
          <a:p>
            <a:pPr algn="r"/>
            <a:r>
              <a:rPr lang="en-US" altLang="zh-CN" sz="1700" b="1">
                <a:solidFill>
                  <a:schemeClr val="tx1">
                    <a:lumMod val="65000"/>
                    <a:lumOff val="35000"/>
                  </a:schemeClr>
                </a:solidFill>
              </a:rPr>
              <a:t>50</a:t>
            </a:r>
            <a:endParaRPr lang="zh-CN" altLang="en-US" sz="1700" b="1">
              <a:solidFill>
                <a:schemeClr val="tx1">
                  <a:lumMod val="65000"/>
                  <a:lumOff val="35000"/>
                </a:schemeClr>
              </a:solidFill>
            </a:endParaRPr>
          </a:p>
        </p:txBody>
      </p:sp>
      <p:pic>
        <p:nvPicPr>
          <p:cNvPr id="6" name="图片 5">
            <a:extLst>
              <a:ext uri="{FF2B5EF4-FFF2-40B4-BE49-F238E27FC236}">
                <a16:creationId xmlns:a16="http://schemas.microsoft.com/office/drawing/2014/main" id="{846D2F96-F05E-8750-7221-8AD6E5602D96}"/>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2275989678"/>
      </p:ext>
    </p:extLst>
  </p:cSld>
  <p:clrMapOvr>
    <a:masterClrMapping/>
  </p:clrMapOvr>
  <mc:AlternateContent xmlns:mc="http://schemas.openxmlformats.org/markup-compatibility/2006" xmlns:p14="http://schemas.microsoft.com/office/powerpoint/2010/main">
    <mc:Choice Requires="p14">
      <p:transition spd="slow" p14:dur="2000" advTm="3484"/>
    </mc:Choice>
    <mc:Fallback xmlns="">
      <p:transition spd="slow" advTm="348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080269"/>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43456" y="1089467"/>
            <a:ext cx="6163417"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800" b="1">
                <a:latin typeface="Arial" panose="020B0604020202020204" pitchFamily="34" charset="0"/>
                <a:ea typeface="微软雅黑" panose="020B0503020204020204" pitchFamily="34" charset="-122"/>
                <a:cs typeface="+mn-ea"/>
                <a:sym typeface="Arial" panose="020B0604020202020204" pitchFamily="34" charset="0"/>
              </a:rPr>
              <a:t>计划释放</a:t>
            </a:r>
            <a:r>
              <a:rPr lang="en-US" altLang="zh-CN" sz="2800" b="1">
                <a:latin typeface="Arial" panose="020B0604020202020204" pitchFamily="34" charset="0"/>
                <a:ea typeface="微软雅黑" panose="020B0503020204020204" pitchFamily="34" charset="-122"/>
                <a:cs typeface="+mn-ea"/>
                <a:sym typeface="Arial" panose="020B0604020202020204" pitchFamily="34" charset="0"/>
              </a:rPr>
              <a:t>15%</a:t>
            </a:r>
            <a:r>
              <a:rPr lang="zh-CN" altLang="en-US" sz="2800" b="1">
                <a:latin typeface="Arial" panose="020B0604020202020204" pitchFamily="34" charset="0"/>
                <a:ea typeface="微软雅黑" panose="020B0503020204020204" pitchFamily="34" charset="-122"/>
                <a:cs typeface="+mn-ea"/>
                <a:sym typeface="Arial" panose="020B0604020202020204" pitchFamily="34" charset="0"/>
              </a:rPr>
              <a:t>股份，融资</a:t>
            </a:r>
            <a:r>
              <a:rPr lang="en-US" altLang="zh-CN"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150</a:t>
            </a: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万元</a:t>
            </a:r>
          </a:p>
        </p:txBody>
      </p:sp>
      <p:sp>
        <p:nvSpPr>
          <p:cNvPr id="26" name="文本框 25">
            <a:extLst>
              <a:ext uri="{FF2B5EF4-FFF2-40B4-BE49-F238E27FC236}">
                <a16:creationId xmlns:a16="http://schemas.microsoft.com/office/drawing/2014/main" id="{598BD2C5-02A3-B711-C673-04716F6F31B8}"/>
              </a:ext>
            </a:extLst>
          </p:cNvPr>
          <p:cNvSpPr txBox="1"/>
          <p:nvPr/>
        </p:nvSpPr>
        <p:spPr>
          <a:xfrm>
            <a:off x="858990" y="2795637"/>
            <a:ext cx="4750244" cy="2797048"/>
          </a:xfrm>
          <a:prstGeom prst="rect">
            <a:avLst/>
          </a:prstGeom>
          <a:noFill/>
          <a:ln>
            <a:solidFill>
              <a:schemeClr val="bg2">
                <a:lumMod val="50000"/>
              </a:schemeClr>
            </a:solidFill>
          </a:ln>
        </p:spPr>
        <p:txBody>
          <a:bodyPr wrap="square" rtlCol="0">
            <a:spAutoFit/>
          </a:bodyPr>
          <a:lstStyle/>
          <a:p>
            <a:pPr marL="342900" indent="-342900">
              <a:lnSpc>
                <a:spcPct val="150000"/>
              </a:lnSpc>
              <a:buFont typeface="微软雅黑" panose="020B0503020204020204" pitchFamily="34" charset="-122"/>
              <a:buChar char="-"/>
            </a:pPr>
            <a:r>
              <a:rPr lang="zh-CN" altLang="en-US" sz="2400" b="1">
                <a:solidFill>
                  <a:schemeClr val="accent1"/>
                </a:solidFill>
                <a:latin typeface="微软雅黑" panose="020B0503020204020204" pitchFamily="34" charset="-122"/>
                <a:ea typeface="微软雅黑" panose="020B0503020204020204" pitchFamily="34" charset="-122"/>
              </a:rPr>
              <a:t>技术迭代研究：</a:t>
            </a:r>
            <a:r>
              <a:rPr lang="en-US" altLang="zh-CN" sz="2400" b="1">
                <a:solidFill>
                  <a:schemeClr val="accent1"/>
                </a:solidFill>
                <a:latin typeface="微软雅黑" panose="020B0503020204020204" pitchFamily="34" charset="-122"/>
                <a:ea typeface="微软雅黑" panose="020B0503020204020204" pitchFamily="34" charset="-122"/>
              </a:rPr>
              <a:t>65</a:t>
            </a:r>
            <a:r>
              <a:rPr lang="zh-CN" altLang="en-US" sz="2400" b="1">
                <a:solidFill>
                  <a:schemeClr val="accent1"/>
                </a:solidFill>
                <a:latin typeface="微软雅黑" panose="020B0503020204020204" pitchFamily="34" charset="-122"/>
                <a:ea typeface="微软雅黑" panose="020B0503020204020204" pitchFamily="34" charset="-122"/>
              </a:rPr>
              <a:t>万</a:t>
            </a:r>
            <a:endParaRPr lang="zh-CN" altLang="en-US" sz="2400" b="1" dirty="0">
              <a:solidFill>
                <a:schemeClr val="accent1"/>
              </a:solidFill>
              <a:latin typeface="微软雅黑" panose="020B0503020204020204" pitchFamily="34" charset="-122"/>
              <a:ea typeface="微软雅黑" panose="020B0503020204020204" pitchFamily="34" charset="-122"/>
            </a:endParaRPr>
          </a:p>
          <a:p>
            <a:pPr marL="342900" indent="-342900">
              <a:lnSpc>
                <a:spcPct val="150000"/>
              </a:lnSpc>
              <a:buFont typeface="微软雅黑" panose="020B0503020204020204" pitchFamily="34" charset="-122"/>
              <a:buChar char="-"/>
            </a:pPr>
            <a:r>
              <a:rPr lang="zh-CN" altLang="en-US" sz="2400" b="1">
                <a:solidFill>
                  <a:schemeClr val="accent1"/>
                </a:solidFill>
                <a:latin typeface="微软雅黑" panose="020B0503020204020204" pitchFamily="34" charset="-122"/>
                <a:ea typeface="微软雅黑" panose="020B0503020204020204" pitchFamily="34" charset="-122"/>
              </a:rPr>
              <a:t>量产平台建设：</a:t>
            </a:r>
            <a:r>
              <a:rPr lang="en-US" altLang="zh-CN" sz="2400" b="1">
                <a:solidFill>
                  <a:schemeClr val="accent1"/>
                </a:solidFill>
                <a:latin typeface="微软雅黑" panose="020B0503020204020204" pitchFamily="34" charset="-122"/>
                <a:ea typeface="微软雅黑" panose="020B0503020204020204" pitchFamily="34" charset="-122"/>
              </a:rPr>
              <a:t>50</a:t>
            </a:r>
            <a:r>
              <a:rPr lang="zh-CN" altLang="en-US" sz="2400" b="1">
                <a:solidFill>
                  <a:schemeClr val="accent1"/>
                </a:solidFill>
                <a:latin typeface="微软雅黑" panose="020B0503020204020204" pitchFamily="34" charset="-122"/>
                <a:ea typeface="微软雅黑" panose="020B0503020204020204" pitchFamily="34" charset="-122"/>
              </a:rPr>
              <a:t>万</a:t>
            </a:r>
            <a:endParaRPr lang="en-US" altLang="zh-CN" sz="2400" b="1">
              <a:solidFill>
                <a:schemeClr val="accent1"/>
              </a:solidFill>
              <a:latin typeface="微软雅黑" panose="020B0503020204020204" pitchFamily="34" charset="-122"/>
              <a:ea typeface="微软雅黑" panose="020B0503020204020204" pitchFamily="34" charset="-122"/>
            </a:endParaRPr>
          </a:p>
          <a:p>
            <a:pPr marL="342900" indent="-342900">
              <a:lnSpc>
                <a:spcPct val="150000"/>
              </a:lnSpc>
              <a:buFont typeface="微软雅黑" panose="020B0503020204020204" pitchFamily="34" charset="-122"/>
              <a:buChar char="-"/>
            </a:pPr>
            <a:r>
              <a:rPr lang="zh-CN" altLang="en-US" sz="2400" b="1">
                <a:solidFill>
                  <a:schemeClr val="accent1"/>
                </a:solidFill>
                <a:latin typeface="微软雅黑" panose="020B0503020204020204" pitchFamily="34" charset="-122"/>
                <a:ea typeface="微软雅黑" panose="020B0503020204020204" pitchFamily="34" charset="-122"/>
              </a:rPr>
              <a:t>产学研合作推广：</a:t>
            </a:r>
            <a:r>
              <a:rPr lang="en-US" altLang="zh-CN" sz="2400" b="1">
                <a:solidFill>
                  <a:schemeClr val="accent1"/>
                </a:solidFill>
                <a:latin typeface="微软雅黑" panose="020B0503020204020204" pitchFamily="34" charset="-122"/>
                <a:ea typeface="微软雅黑" panose="020B0503020204020204" pitchFamily="34" charset="-122"/>
              </a:rPr>
              <a:t>25</a:t>
            </a:r>
            <a:r>
              <a:rPr lang="zh-CN" altLang="en-US" sz="2400" b="1">
                <a:solidFill>
                  <a:schemeClr val="accent1"/>
                </a:solidFill>
                <a:latin typeface="微软雅黑" panose="020B0503020204020204" pitchFamily="34" charset="-122"/>
                <a:ea typeface="微软雅黑" panose="020B0503020204020204" pitchFamily="34" charset="-122"/>
              </a:rPr>
              <a:t>万</a:t>
            </a:r>
            <a:endParaRPr lang="en-US" altLang="zh-CN" sz="2400" b="1">
              <a:solidFill>
                <a:schemeClr val="accent1"/>
              </a:solidFill>
              <a:latin typeface="微软雅黑" panose="020B0503020204020204" pitchFamily="34" charset="-122"/>
              <a:ea typeface="微软雅黑" panose="020B0503020204020204" pitchFamily="34" charset="-122"/>
            </a:endParaRPr>
          </a:p>
          <a:p>
            <a:pPr marL="342900" indent="-342900">
              <a:lnSpc>
                <a:spcPct val="150000"/>
              </a:lnSpc>
              <a:buFont typeface="微软雅黑" panose="020B0503020204020204" pitchFamily="34" charset="-122"/>
              <a:buChar char="-"/>
            </a:pPr>
            <a:r>
              <a:rPr lang="zh-CN" altLang="en-US" sz="2400" b="1">
                <a:solidFill>
                  <a:schemeClr val="accent1"/>
                </a:solidFill>
                <a:latin typeface="微软雅黑" panose="020B0503020204020204" pitchFamily="34" charset="-122"/>
                <a:ea typeface="微软雅黑" panose="020B0503020204020204" pitchFamily="34" charset="-122"/>
              </a:rPr>
              <a:t>其他：</a:t>
            </a:r>
            <a:r>
              <a:rPr lang="en-US" altLang="zh-CN" sz="2400" b="1">
                <a:solidFill>
                  <a:schemeClr val="accent1"/>
                </a:solidFill>
                <a:latin typeface="微软雅黑" panose="020B0503020204020204" pitchFamily="34" charset="-122"/>
                <a:ea typeface="微软雅黑" panose="020B0503020204020204" pitchFamily="34" charset="-122"/>
              </a:rPr>
              <a:t>10</a:t>
            </a:r>
            <a:r>
              <a:rPr lang="zh-CN" altLang="en-US" sz="2400" b="1">
                <a:solidFill>
                  <a:schemeClr val="accent1"/>
                </a:solidFill>
                <a:latin typeface="微软雅黑" panose="020B0503020204020204" pitchFamily="34" charset="-122"/>
                <a:ea typeface="微软雅黑" panose="020B0503020204020204" pitchFamily="34" charset="-122"/>
              </a:rPr>
              <a:t>万</a:t>
            </a:r>
            <a:endParaRPr lang="en-US" altLang="zh-CN" sz="2400" b="1" dirty="0">
              <a:solidFill>
                <a:schemeClr val="accent1"/>
              </a:solidFill>
              <a:latin typeface="微软雅黑" panose="020B0503020204020204" pitchFamily="34" charset="-122"/>
              <a:ea typeface="微软雅黑" panose="020B0503020204020204" pitchFamily="34" charset="-122"/>
            </a:endParaRPr>
          </a:p>
          <a:p>
            <a:pPr marL="342900" indent="-342900">
              <a:lnSpc>
                <a:spcPct val="150000"/>
              </a:lnSpc>
              <a:buFont typeface="微软雅黑" panose="020B0503020204020204" pitchFamily="34" charset="-122"/>
              <a:buChar char="-"/>
            </a:pP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A7719F31-5A27-65AF-B135-49301BE1E889}"/>
              </a:ext>
            </a:extLst>
          </p:cNvPr>
          <p:cNvSpPr/>
          <p:nvPr/>
        </p:nvSpPr>
        <p:spPr>
          <a:xfrm>
            <a:off x="858990" y="2560086"/>
            <a:ext cx="4747818" cy="3716444"/>
          </a:xfrm>
          <a:prstGeom prst="rect">
            <a:avLst/>
          </a:prstGeom>
          <a:noFill/>
          <a:ln w="12700">
            <a:no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numCol="1" spcCol="0" rtlCol="0" fromWordArt="0" anchor="t" anchorCtr="0" forceAA="0" compatLnSpc="1">
            <a:noAutofit/>
          </a:bodyPr>
          <a:lstStyle/>
          <a:p>
            <a:pPr algn="ctr"/>
            <a:endParaRPr lang="zh-CN" altLang="en-US" dirty="0"/>
          </a:p>
        </p:txBody>
      </p:sp>
      <p:sp>
        <p:nvSpPr>
          <p:cNvPr id="30" name="任意多边形: 形状 29">
            <a:extLst>
              <a:ext uri="{FF2B5EF4-FFF2-40B4-BE49-F238E27FC236}">
                <a16:creationId xmlns:a16="http://schemas.microsoft.com/office/drawing/2014/main" id="{A2A00D37-BF39-902E-82B6-7F16FF46B965}"/>
              </a:ext>
            </a:extLst>
          </p:cNvPr>
          <p:cNvSpPr/>
          <p:nvPr/>
        </p:nvSpPr>
        <p:spPr>
          <a:xfrm>
            <a:off x="861529" y="1843878"/>
            <a:ext cx="4747818" cy="652133"/>
          </a:xfrm>
          <a:custGeom>
            <a:avLst/>
            <a:gdLst>
              <a:gd name="connsiteX0" fmla="*/ 0 w 12192000"/>
              <a:gd name="connsiteY0" fmla="*/ 0 h 966283"/>
              <a:gd name="connsiteX1" fmla="*/ 12192000 w 12192000"/>
              <a:gd name="connsiteY1" fmla="*/ 0 h 966283"/>
              <a:gd name="connsiteX2" fmla="*/ 12192000 w 12192000"/>
              <a:gd name="connsiteY2" fmla="*/ 966283 h 966283"/>
              <a:gd name="connsiteX3" fmla="*/ 0 w 12192000"/>
              <a:gd name="connsiteY3" fmla="*/ 966283 h 966283"/>
            </a:gdLst>
            <a:ahLst/>
            <a:cxnLst>
              <a:cxn ang="0">
                <a:pos x="connsiteX0" y="connsiteY0"/>
              </a:cxn>
              <a:cxn ang="0">
                <a:pos x="connsiteX1" y="connsiteY1"/>
              </a:cxn>
              <a:cxn ang="0">
                <a:pos x="connsiteX2" y="connsiteY2"/>
              </a:cxn>
              <a:cxn ang="0">
                <a:pos x="connsiteX3" y="connsiteY3"/>
              </a:cxn>
            </a:cxnLst>
            <a:rect l="l" t="t" r="r" b="b"/>
            <a:pathLst>
              <a:path w="12192000" h="966283">
                <a:moveTo>
                  <a:pt x="0" y="0"/>
                </a:moveTo>
                <a:lnTo>
                  <a:pt x="12192000" y="0"/>
                </a:lnTo>
                <a:lnTo>
                  <a:pt x="12192000" y="966283"/>
                </a:lnTo>
                <a:lnTo>
                  <a:pt x="0" y="966283"/>
                </a:lnTo>
                <a:close/>
              </a:path>
            </a:pathLst>
          </a:custGeom>
          <a:solidFill>
            <a:schemeClr val="accent1"/>
          </a:solidFill>
          <a:ln w="57150" cap="rnd">
            <a:noFill/>
            <a:prstDash val="solid"/>
            <a:roun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dirty="0">
              <a:solidFill>
                <a:schemeClr val="bg1"/>
              </a:solidFill>
            </a:endParaRPr>
          </a:p>
        </p:txBody>
      </p:sp>
      <p:sp>
        <p:nvSpPr>
          <p:cNvPr id="32" name="任意多边形: 形状 31">
            <a:extLst>
              <a:ext uri="{FF2B5EF4-FFF2-40B4-BE49-F238E27FC236}">
                <a16:creationId xmlns:a16="http://schemas.microsoft.com/office/drawing/2014/main" id="{649DE08A-5119-77AB-8DE3-0A5344818E6E}"/>
              </a:ext>
            </a:extLst>
          </p:cNvPr>
          <p:cNvSpPr/>
          <p:nvPr/>
        </p:nvSpPr>
        <p:spPr>
          <a:xfrm>
            <a:off x="6582216" y="1843878"/>
            <a:ext cx="4636800" cy="652133"/>
          </a:xfrm>
          <a:custGeom>
            <a:avLst/>
            <a:gdLst>
              <a:gd name="connsiteX0" fmla="*/ 0 w 12192000"/>
              <a:gd name="connsiteY0" fmla="*/ 0 h 966283"/>
              <a:gd name="connsiteX1" fmla="*/ 12192000 w 12192000"/>
              <a:gd name="connsiteY1" fmla="*/ 0 h 966283"/>
              <a:gd name="connsiteX2" fmla="*/ 12192000 w 12192000"/>
              <a:gd name="connsiteY2" fmla="*/ 966283 h 966283"/>
              <a:gd name="connsiteX3" fmla="*/ 0 w 12192000"/>
              <a:gd name="connsiteY3" fmla="*/ 966283 h 966283"/>
            </a:gdLst>
            <a:ahLst/>
            <a:cxnLst>
              <a:cxn ang="0">
                <a:pos x="connsiteX0" y="connsiteY0"/>
              </a:cxn>
              <a:cxn ang="0">
                <a:pos x="connsiteX1" y="connsiteY1"/>
              </a:cxn>
              <a:cxn ang="0">
                <a:pos x="connsiteX2" y="connsiteY2"/>
              </a:cxn>
              <a:cxn ang="0">
                <a:pos x="connsiteX3" y="connsiteY3"/>
              </a:cxn>
            </a:cxnLst>
            <a:rect l="l" t="t" r="r" b="b"/>
            <a:pathLst>
              <a:path w="12192000" h="966283">
                <a:moveTo>
                  <a:pt x="0" y="0"/>
                </a:moveTo>
                <a:lnTo>
                  <a:pt x="12192000" y="0"/>
                </a:lnTo>
                <a:lnTo>
                  <a:pt x="12192000" y="966283"/>
                </a:lnTo>
                <a:lnTo>
                  <a:pt x="0" y="966283"/>
                </a:lnTo>
                <a:close/>
              </a:path>
            </a:pathLst>
          </a:custGeom>
          <a:solidFill>
            <a:schemeClr val="accent1"/>
          </a:solidFill>
          <a:ln w="57150" cap="rnd">
            <a:noFill/>
            <a:prstDash val="solid"/>
            <a:roun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dirty="0">
              <a:solidFill>
                <a:schemeClr val="bg1"/>
              </a:solidFill>
            </a:endParaRPr>
          </a:p>
        </p:txBody>
      </p:sp>
      <p:sp>
        <p:nvSpPr>
          <p:cNvPr id="33" name="文本框 32">
            <a:extLst>
              <a:ext uri="{FF2B5EF4-FFF2-40B4-BE49-F238E27FC236}">
                <a16:creationId xmlns:a16="http://schemas.microsoft.com/office/drawing/2014/main" id="{F24F4D1B-A198-5007-1320-5094152EF84C}"/>
              </a:ext>
            </a:extLst>
          </p:cNvPr>
          <p:cNvSpPr txBox="1"/>
          <p:nvPr/>
        </p:nvSpPr>
        <p:spPr>
          <a:xfrm>
            <a:off x="2036751" y="1908334"/>
            <a:ext cx="2397375" cy="523220"/>
          </a:xfrm>
          <a:prstGeom prst="rect">
            <a:avLst/>
          </a:prstGeom>
          <a:noFill/>
          <a:ln>
            <a:noFill/>
          </a:ln>
        </p:spPr>
        <p:txBody>
          <a:bodyPr wrap="square" rtlCol="0">
            <a:spAutoFit/>
          </a:bodyPr>
          <a:lstStyle/>
          <a:p>
            <a:pPr algn="ctr" fontAlgn="auto">
              <a:lnSpc>
                <a:spcPct val="100000"/>
              </a:lnSpc>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资金用途</a:t>
            </a:r>
          </a:p>
        </p:txBody>
      </p:sp>
      <p:sp>
        <p:nvSpPr>
          <p:cNvPr id="37" name="文本框 36">
            <a:extLst>
              <a:ext uri="{FF2B5EF4-FFF2-40B4-BE49-F238E27FC236}">
                <a16:creationId xmlns:a16="http://schemas.microsoft.com/office/drawing/2014/main" id="{E4892C6C-ECE4-DBD9-39B7-103AC8FD02B2}"/>
              </a:ext>
            </a:extLst>
          </p:cNvPr>
          <p:cNvSpPr txBox="1"/>
          <p:nvPr/>
        </p:nvSpPr>
        <p:spPr>
          <a:xfrm>
            <a:off x="7701929" y="1908334"/>
            <a:ext cx="2397375" cy="523220"/>
          </a:xfrm>
          <a:prstGeom prst="rect">
            <a:avLst/>
          </a:prstGeom>
          <a:noFill/>
          <a:ln>
            <a:noFill/>
          </a:ln>
        </p:spPr>
        <p:txBody>
          <a:bodyPr wrap="square" rtlCol="0">
            <a:spAutoFit/>
          </a:bodyPr>
          <a:lstStyle/>
          <a:p>
            <a:pPr algn="ctr" fontAlgn="auto">
              <a:lnSpc>
                <a:spcPct val="100000"/>
              </a:lnSpc>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股权分配</a:t>
            </a:r>
          </a:p>
        </p:txBody>
      </p:sp>
      <p:graphicFrame>
        <p:nvGraphicFramePr>
          <p:cNvPr id="41" name="图表 40">
            <a:extLst>
              <a:ext uri="{FF2B5EF4-FFF2-40B4-BE49-F238E27FC236}">
                <a16:creationId xmlns:a16="http://schemas.microsoft.com/office/drawing/2014/main" id="{5FA28DB7-13DB-486E-AF2C-2927F7F5624B}"/>
              </a:ext>
            </a:extLst>
          </p:cNvPr>
          <p:cNvGraphicFramePr>
            <a:graphicFrameLocks/>
          </p:cNvGraphicFramePr>
          <p:nvPr>
            <p:extLst>
              <p:ext uri="{D42A27DB-BD31-4B8C-83A1-F6EECF244321}">
                <p14:modId xmlns:p14="http://schemas.microsoft.com/office/powerpoint/2010/main" val="4114175174"/>
              </p:ext>
            </p:extLst>
          </p:nvPr>
        </p:nvGraphicFramePr>
        <p:xfrm>
          <a:off x="6614616" y="2795637"/>
          <a:ext cx="4636800" cy="2797048"/>
        </p:xfrm>
        <a:graphic>
          <a:graphicData uri="http://schemas.openxmlformats.org/drawingml/2006/chart">
            <c:chart xmlns:c="http://schemas.openxmlformats.org/drawingml/2006/chart" xmlns:r="http://schemas.openxmlformats.org/officeDocument/2006/relationships" r:id="rId5"/>
          </a:graphicData>
        </a:graphic>
      </p:graphicFrame>
      <p:pic>
        <p:nvPicPr>
          <p:cNvPr id="3" name="图片 2">
            <a:extLst>
              <a:ext uri="{FF2B5EF4-FFF2-40B4-BE49-F238E27FC236}">
                <a16:creationId xmlns:a16="http://schemas.microsoft.com/office/drawing/2014/main" id="{9771915B-1B6E-EAF5-BFA4-3388DEC93626}"/>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150806112"/>
      </p:ext>
    </p:extLst>
  </p:cSld>
  <p:clrMapOvr>
    <a:masterClrMapping/>
  </p:clrMapOvr>
  <mc:AlternateContent xmlns:mc="http://schemas.openxmlformats.org/markup-compatibility/2006" xmlns:p14="http://schemas.microsoft.com/office/powerpoint/2010/main">
    <mc:Choice Requires="p14">
      <p:transition spd="slow" p14:dur="2000" advTm="3675"/>
    </mc:Choice>
    <mc:Fallback xmlns="">
      <p:transition spd="slow" advTm="367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796747"/>
            <a:ext cx="12190730" cy="5142414"/>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988017"/>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引领教育</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任意多边形: 形状 43">
            <a:extLst>
              <a:ext uri="{FF2B5EF4-FFF2-40B4-BE49-F238E27FC236}">
                <a16:creationId xmlns:a16="http://schemas.microsoft.com/office/drawing/2014/main" id="{726AC96C-6EA9-592F-B227-FA613FAEE67C}"/>
              </a:ext>
            </a:extLst>
          </p:cNvPr>
          <p:cNvSpPr/>
          <p:nvPr/>
        </p:nvSpPr>
        <p:spPr>
          <a:xfrm>
            <a:off x="6705313" y="2455197"/>
            <a:ext cx="4747818" cy="384812"/>
          </a:xfrm>
          <a:custGeom>
            <a:avLst/>
            <a:gdLst>
              <a:gd name="connsiteX0" fmla="*/ 0 w 12192000"/>
              <a:gd name="connsiteY0" fmla="*/ 0 h 966283"/>
              <a:gd name="connsiteX1" fmla="*/ 12192000 w 12192000"/>
              <a:gd name="connsiteY1" fmla="*/ 0 h 966283"/>
              <a:gd name="connsiteX2" fmla="*/ 12192000 w 12192000"/>
              <a:gd name="connsiteY2" fmla="*/ 966283 h 966283"/>
              <a:gd name="connsiteX3" fmla="*/ 0 w 12192000"/>
              <a:gd name="connsiteY3" fmla="*/ 966283 h 966283"/>
            </a:gdLst>
            <a:ahLst/>
            <a:cxnLst>
              <a:cxn ang="0">
                <a:pos x="connsiteX0" y="connsiteY0"/>
              </a:cxn>
              <a:cxn ang="0">
                <a:pos x="connsiteX1" y="connsiteY1"/>
              </a:cxn>
              <a:cxn ang="0">
                <a:pos x="connsiteX2" y="connsiteY2"/>
              </a:cxn>
              <a:cxn ang="0">
                <a:pos x="connsiteX3" y="connsiteY3"/>
              </a:cxn>
            </a:cxnLst>
            <a:rect l="l" t="t" r="r" b="b"/>
            <a:pathLst>
              <a:path w="12192000" h="966283">
                <a:moveTo>
                  <a:pt x="0" y="0"/>
                </a:moveTo>
                <a:lnTo>
                  <a:pt x="12192000" y="0"/>
                </a:lnTo>
                <a:lnTo>
                  <a:pt x="12192000" y="966283"/>
                </a:lnTo>
                <a:lnTo>
                  <a:pt x="0" y="966283"/>
                </a:lnTo>
                <a:close/>
              </a:path>
            </a:pathLst>
          </a:custGeom>
          <a:solidFill>
            <a:schemeClr val="accent1"/>
          </a:solidFill>
          <a:ln w="57150" cap="rnd">
            <a:noFill/>
            <a:prstDash val="solid"/>
            <a:roun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b="1" dirty="0">
              <a:solidFill>
                <a:schemeClr val="bg1"/>
              </a:solidFill>
            </a:endParaRPr>
          </a:p>
        </p:txBody>
      </p:sp>
      <p:pic>
        <p:nvPicPr>
          <p:cNvPr id="45" name="图片 44">
            <a:extLst>
              <a:ext uri="{FF2B5EF4-FFF2-40B4-BE49-F238E27FC236}">
                <a16:creationId xmlns:a16="http://schemas.microsoft.com/office/drawing/2014/main" id="{F0EA9AE7-83E1-5D43-4FE3-A7484F745FEE}"/>
              </a:ext>
            </a:extLst>
          </p:cNvPr>
          <p:cNvPicPr/>
          <p:nvPr/>
        </p:nvPicPr>
        <p:blipFill>
          <a:blip r:embed="rId5">
            <a:extLst>
              <a:ext uri="{28A0092B-C50C-407E-A947-70E740481C1C}">
                <a14:useLocalDpi xmlns:a14="http://schemas.microsoft.com/office/drawing/2010/main" val="0"/>
              </a:ext>
            </a:extLst>
          </a:blip>
          <a:srcRect/>
          <a:stretch/>
        </p:blipFill>
        <p:spPr>
          <a:xfrm>
            <a:off x="1124941" y="2489232"/>
            <a:ext cx="4602025" cy="3132470"/>
          </a:xfrm>
          <a:prstGeom prst="rect">
            <a:avLst/>
          </a:prstGeom>
          <a:ln>
            <a:solidFill>
              <a:schemeClr val="tx2">
                <a:lumMod val="7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46" name="文本框 45">
            <a:extLst>
              <a:ext uri="{FF2B5EF4-FFF2-40B4-BE49-F238E27FC236}">
                <a16:creationId xmlns:a16="http://schemas.microsoft.com/office/drawing/2014/main" id="{4FD1C082-E3AE-B015-2C41-FAC4E95588E1}"/>
              </a:ext>
            </a:extLst>
          </p:cNvPr>
          <p:cNvSpPr txBox="1"/>
          <p:nvPr/>
        </p:nvSpPr>
        <p:spPr>
          <a:xfrm>
            <a:off x="655435" y="1513168"/>
            <a:ext cx="5594302" cy="874407"/>
          </a:xfrm>
          <a:prstGeom prst="rect">
            <a:avLst/>
          </a:prstGeom>
          <a:noFill/>
        </p:spPr>
        <p:txBody>
          <a:bodyPr wrap="square">
            <a:spAutoFit/>
          </a:bodyPr>
          <a:lstStyle/>
          <a:p>
            <a:pPr algn="ctr">
              <a:lnSpc>
                <a:spcPct val="150000"/>
              </a:lnSpc>
            </a:pPr>
            <a:r>
              <a:rPr lang="zh-CN" altLang="en-US" kern="100" dirty="0">
                <a:latin typeface="微软雅黑" panose="020B0503020204020204" pitchFamily="34" charset="-122"/>
                <a:ea typeface="微软雅黑" panose="020B0503020204020204" pitchFamily="34" charset="-122"/>
                <a:cs typeface="宋体" panose="02010600030101010101" pitchFamily="2" charset="-122"/>
              </a:rPr>
              <a:t>相关技术</a:t>
            </a:r>
            <a:r>
              <a:rPr lang="zh-CN" altLang="en-US" kern="100">
                <a:latin typeface="微软雅黑" panose="020B0503020204020204" pitchFamily="34" charset="-122"/>
                <a:ea typeface="微软雅黑" panose="020B0503020204020204" pitchFamily="34" charset="-122"/>
                <a:cs typeface="宋体" panose="02010600030101010101" pitchFamily="2" charset="-122"/>
              </a:rPr>
              <a:t>斩获全国大学生生命科学竞赛奖，</a:t>
            </a:r>
            <a:endParaRPr lang="en-US" altLang="zh-CN" kern="100">
              <a:latin typeface="微软雅黑" panose="020B0503020204020204" pitchFamily="34" charset="-122"/>
              <a:ea typeface="微软雅黑" panose="020B0503020204020204" pitchFamily="34" charset="-122"/>
              <a:cs typeface="宋体" panose="02010600030101010101" pitchFamily="2" charset="-122"/>
            </a:endParaRPr>
          </a:p>
          <a:p>
            <a:pPr algn="ctr">
              <a:lnSpc>
                <a:spcPct val="150000"/>
              </a:lnSpc>
            </a:pPr>
            <a:r>
              <a:rPr lang="zh-CN" altLang="en-US" b="1" kern="100">
                <a:solidFill>
                  <a:schemeClr val="accent1"/>
                </a:solidFill>
                <a:latin typeface="微软雅黑" panose="020B0503020204020204" pitchFamily="34" charset="-122"/>
                <a:ea typeface="微软雅黑" panose="020B0503020204020204" pitchFamily="34" charset="-122"/>
                <a:cs typeface="宋体" panose="02010600030101010101" pitchFamily="2" charset="-122"/>
              </a:rPr>
              <a:t>并与国内知名高校</a:t>
            </a:r>
            <a:r>
              <a:rPr lang="zh-CN" altLang="en-US" b="1" kern="100" dirty="0">
                <a:solidFill>
                  <a:schemeClr val="accent1"/>
                </a:solidFill>
                <a:latin typeface="微软雅黑" panose="020B0503020204020204" pitchFamily="34" charset="-122"/>
                <a:ea typeface="微软雅黑" panose="020B0503020204020204" pitchFamily="34" charset="-122"/>
                <a:cs typeface="宋体" panose="02010600030101010101" pitchFamily="2" charset="-122"/>
              </a:rPr>
              <a:t>交流学习</a:t>
            </a:r>
          </a:p>
        </p:txBody>
      </p:sp>
      <p:sp>
        <p:nvSpPr>
          <p:cNvPr id="47" name="文本框 46">
            <a:extLst>
              <a:ext uri="{FF2B5EF4-FFF2-40B4-BE49-F238E27FC236}">
                <a16:creationId xmlns:a16="http://schemas.microsoft.com/office/drawing/2014/main" id="{F6E79B85-604D-25B1-646D-8069A86185B0}"/>
              </a:ext>
            </a:extLst>
          </p:cNvPr>
          <p:cNvSpPr txBox="1"/>
          <p:nvPr/>
        </p:nvSpPr>
        <p:spPr>
          <a:xfrm>
            <a:off x="6695504" y="1839979"/>
            <a:ext cx="4688558" cy="625171"/>
          </a:xfrm>
          <a:prstGeom prst="rect">
            <a:avLst/>
          </a:prstGeom>
          <a:noFill/>
        </p:spPr>
        <p:txBody>
          <a:bodyPr wrap="square" rtlCol="0">
            <a:spAutoFit/>
          </a:bodyPr>
          <a:lstStyle/>
          <a:p>
            <a:pPr>
              <a:lnSpc>
                <a:spcPct val="130000"/>
              </a:lnSpc>
            </a:pPr>
            <a:r>
              <a:rPr lang="zh-CN" altLang="en-US" sz="1400">
                <a:latin typeface="微软雅黑" panose="020B0503020204020204" pitchFamily="34" charset="-122"/>
                <a:ea typeface="微软雅黑" panose="020B0503020204020204" pitchFamily="34" charset="-122"/>
              </a:rPr>
              <a:t>团队成员具有多层次学历背景</a:t>
            </a:r>
            <a:r>
              <a:rPr lang="zh-CN" altLang="en-US" sz="1400" dirty="0">
                <a:latin typeface="微软雅黑" panose="020B0503020204020204" pitchFamily="34" charset="-122"/>
                <a:ea typeface="微软雅黑" panose="020B0503020204020204" pitchFamily="34" charset="-122"/>
              </a:rPr>
              <a:t>，特长互补，相互间精诚合作，优势明显。</a:t>
            </a:r>
          </a:p>
        </p:txBody>
      </p:sp>
      <p:sp>
        <p:nvSpPr>
          <p:cNvPr id="48" name="文本框 47">
            <a:extLst>
              <a:ext uri="{FF2B5EF4-FFF2-40B4-BE49-F238E27FC236}">
                <a16:creationId xmlns:a16="http://schemas.microsoft.com/office/drawing/2014/main" id="{C2C0B6FC-17A6-BA59-82D5-EEB4F51FDFBC}"/>
              </a:ext>
            </a:extLst>
          </p:cNvPr>
          <p:cNvSpPr txBox="1"/>
          <p:nvPr/>
        </p:nvSpPr>
        <p:spPr>
          <a:xfrm>
            <a:off x="6717066" y="2825954"/>
            <a:ext cx="4769633" cy="1185324"/>
          </a:xfrm>
          <a:prstGeom prst="rect">
            <a:avLst/>
          </a:prstGeom>
          <a:noFill/>
        </p:spPr>
        <p:txBody>
          <a:bodyPr wrap="square"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zh-CN" altLang="en-US" sz="1400" dirty="0"/>
              <a:t>团队成员结合所学进行科研、调研及商业化落地，锻炼科研实践、查阅资料、数据分析等能力，学会研判未来发展趋势及把握趋势发挥价值的能力。提升团队成员后续科研及商业化应用的能力。</a:t>
            </a:r>
          </a:p>
        </p:txBody>
      </p:sp>
      <p:sp>
        <p:nvSpPr>
          <p:cNvPr id="51" name="文本框 50">
            <a:extLst>
              <a:ext uri="{FF2B5EF4-FFF2-40B4-BE49-F238E27FC236}">
                <a16:creationId xmlns:a16="http://schemas.microsoft.com/office/drawing/2014/main" id="{0E3AA7CA-9660-87B0-62E5-A3C8BF49F0E0}"/>
              </a:ext>
            </a:extLst>
          </p:cNvPr>
          <p:cNvSpPr txBox="1"/>
          <p:nvPr/>
        </p:nvSpPr>
        <p:spPr>
          <a:xfrm>
            <a:off x="6750634" y="4374884"/>
            <a:ext cx="4688348" cy="908903"/>
          </a:xfrm>
          <a:prstGeom prst="rect">
            <a:avLst/>
          </a:prstGeom>
          <a:noFill/>
        </p:spPr>
        <p:txBody>
          <a:bodyPr wrap="square"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zh-CN" altLang="en-US" sz="1400"/>
              <a:t>在学校培养下，立足</a:t>
            </a:r>
            <a:r>
              <a:rPr lang="zh-CN" altLang="en-US" sz="1400" dirty="0"/>
              <a:t>中国，放眼世界，</a:t>
            </a:r>
            <a:r>
              <a:rPr lang="zh-CN" altLang="en-US" sz="1400"/>
              <a:t>着眼解决固碳增汇这一世界性生态学</a:t>
            </a:r>
            <a:r>
              <a:rPr lang="zh-CN" altLang="en-US" sz="1400" dirty="0"/>
              <a:t>问题，体现我们当代青年学子的使命与担当。</a:t>
            </a:r>
            <a:endParaRPr lang="zh-CN" altLang="en-US" sz="1400" dirty="0">
              <a:latin typeface="Montserrat Extra Bold" panose="020B0704020202020204" pitchFamily="50" charset="-94"/>
            </a:endParaRPr>
          </a:p>
        </p:txBody>
      </p:sp>
      <p:grpSp>
        <p:nvGrpSpPr>
          <p:cNvPr id="52" name="组合 51">
            <a:extLst>
              <a:ext uri="{FF2B5EF4-FFF2-40B4-BE49-F238E27FC236}">
                <a16:creationId xmlns:a16="http://schemas.microsoft.com/office/drawing/2014/main" id="{130664DF-9661-39A4-B177-E74A9F264D37}"/>
              </a:ext>
            </a:extLst>
          </p:cNvPr>
          <p:cNvGrpSpPr/>
          <p:nvPr/>
        </p:nvGrpSpPr>
        <p:grpSpPr>
          <a:xfrm>
            <a:off x="6705313" y="1484561"/>
            <a:ext cx="4747818" cy="384812"/>
            <a:chOff x="6474844" y="2442164"/>
            <a:chExt cx="4747818" cy="384812"/>
          </a:xfrm>
        </p:grpSpPr>
        <p:sp>
          <p:nvSpPr>
            <p:cNvPr id="53" name="任意多边形: 形状 52">
              <a:extLst>
                <a:ext uri="{FF2B5EF4-FFF2-40B4-BE49-F238E27FC236}">
                  <a16:creationId xmlns:a16="http://schemas.microsoft.com/office/drawing/2014/main" id="{8C10E7B2-3C10-7109-C713-844422D58B39}"/>
                </a:ext>
              </a:extLst>
            </p:cNvPr>
            <p:cNvSpPr/>
            <p:nvPr/>
          </p:nvSpPr>
          <p:spPr>
            <a:xfrm>
              <a:off x="6474844" y="2442164"/>
              <a:ext cx="4747818" cy="384812"/>
            </a:xfrm>
            <a:custGeom>
              <a:avLst/>
              <a:gdLst>
                <a:gd name="connsiteX0" fmla="*/ 0 w 12192000"/>
                <a:gd name="connsiteY0" fmla="*/ 0 h 966283"/>
                <a:gd name="connsiteX1" fmla="*/ 12192000 w 12192000"/>
                <a:gd name="connsiteY1" fmla="*/ 0 h 966283"/>
                <a:gd name="connsiteX2" fmla="*/ 12192000 w 12192000"/>
                <a:gd name="connsiteY2" fmla="*/ 966283 h 966283"/>
                <a:gd name="connsiteX3" fmla="*/ 0 w 12192000"/>
                <a:gd name="connsiteY3" fmla="*/ 966283 h 966283"/>
              </a:gdLst>
              <a:ahLst/>
              <a:cxnLst>
                <a:cxn ang="0">
                  <a:pos x="connsiteX0" y="connsiteY0"/>
                </a:cxn>
                <a:cxn ang="0">
                  <a:pos x="connsiteX1" y="connsiteY1"/>
                </a:cxn>
                <a:cxn ang="0">
                  <a:pos x="connsiteX2" y="connsiteY2"/>
                </a:cxn>
                <a:cxn ang="0">
                  <a:pos x="connsiteX3" y="connsiteY3"/>
                </a:cxn>
              </a:cxnLst>
              <a:rect l="l" t="t" r="r" b="b"/>
              <a:pathLst>
                <a:path w="12192000" h="966283">
                  <a:moveTo>
                    <a:pt x="0" y="0"/>
                  </a:moveTo>
                  <a:lnTo>
                    <a:pt x="12192000" y="0"/>
                  </a:lnTo>
                  <a:lnTo>
                    <a:pt x="12192000" y="966283"/>
                  </a:lnTo>
                  <a:lnTo>
                    <a:pt x="0" y="966283"/>
                  </a:lnTo>
                  <a:close/>
                </a:path>
              </a:pathLst>
            </a:custGeom>
            <a:solidFill>
              <a:schemeClr val="accent1"/>
            </a:solidFill>
            <a:ln w="57150" cap="rnd">
              <a:noFill/>
              <a:prstDash val="solid"/>
              <a:roun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b="1" dirty="0">
                <a:solidFill>
                  <a:schemeClr val="bg1"/>
                </a:solidFill>
              </a:endParaRPr>
            </a:p>
          </p:txBody>
        </p:sp>
        <p:sp>
          <p:nvSpPr>
            <p:cNvPr id="54" name="文本框 53">
              <a:extLst>
                <a:ext uri="{FF2B5EF4-FFF2-40B4-BE49-F238E27FC236}">
                  <a16:creationId xmlns:a16="http://schemas.microsoft.com/office/drawing/2014/main" id="{3036FD62-FB55-EA3F-C034-B612F1367282}"/>
                </a:ext>
              </a:extLst>
            </p:cNvPr>
            <p:cNvSpPr txBox="1"/>
            <p:nvPr/>
          </p:nvSpPr>
          <p:spPr>
            <a:xfrm>
              <a:off x="7705725" y="2452252"/>
              <a:ext cx="2560346" cy="369332"/>
            </a:xfrm>
            <a:prstGeom prst="rect">
              <a:avLst/>
            </a:prstGeom>
            <a:noFill/>
          </p:spPr>
          <p:txBody>
            <a:bodyPr wrap="square">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学以致用</a:t>
              </a:r>
            </a:p>
          </p:txBody>
        </p:sp>
      </p:grpSp>
      <p:sp>
        <p:nvSpPr>
          <p:cNvPr id="55" name="文本框 54">
            <a:extLst>
              <a:ext uri="{FF2B5EF4-FFF2-40B4-BE49-F238E27FC236}">
                <a16:creationId xmlns:a16="http://schemas.microsoft.com/office/drawing/2014/main" id="{B86524A5-5740-3E81-E36D-69F768D2D297}"/>
              </a:ext>
            </a:extLst>
          </p:cNvPr>
          <p:cNvSpPr txBox="1"/>
          <p:nvPr/>
        </p:nvSpPr>
        <p:spPr>
          <a:xfrm>
            <a:off x="7799049" y="2462937"/>
            <a:ext cx="2560346" cy="369332"/>
          </a:xfrm>
          <a:prstGeom prst="rect">
            <a:avLst/>
          </a:prstGeom>
          <a:noFill/>
        </p:spPr>
        <p:txBody>
          <a:bodyPr wrap="square">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以练促学</a:t>
            </a:r>
          </a:p>
        </p:txBody>
      </p:sp>
      <p:sp>
        <p:nvSpPr>
          <p:cNvPr id="58" name="任意多边形: 形状 57">
            <a:extLst>
              <a:ext uri="{FF2B5EF4-FFF2-40B4-BE49-F238E27FC236}">
                <a16:creationId xmlns:a16="http://schemas.microsoft.com/office/drawing/2014/main" id="{40C3A4B4-C747-62B6-A303-1C18F5CAFF95}"/>
              </a:ext>
            </a:extLst>
          </p:cNvPr>
          <p:cNvSpPr/>
          <p:nvPr/>
        </p:nvSpPr>
        <p:spPr>
          <a:xfrm>
            <a:off x="6738881" y="4011278"/>
            <a:ext cx="4747818" cy="384812"/>
          </a:xfrm>
          <a:custGeom>
            <a:avLst/>
            <a:gdLst>
              <a:gd name="connsiteX0" fmla="*/ 0 w 12192000"/>
              <a:gd name="connsiteY0" fmla="*/ 0 h 966283"/>
              <a:gd name="connsiteX1" fmla="*/ 12192000 w 12192000"/>
              <a:gd name="connsiteY1" fmla="*/ 0 h 966283"/>
              <a:gd name="connsiteX2" fmla="*/ 12192000 w 12192000"/>
              <a:gd name="connsiteY2" fmla="*/ 966283 h 966283"/>
              <a:gd name="connsiteX3" fmla="*/ 0 w 12192000"/>
              <a:gd name="connsiteY3" fmla="*/ 966283 h 966283"/>
            </a:gdLst>
            <a:ahLst/>
            <a:cxnLst>
              <a:cxn ang="0">
                <a:pos x="connsiteX0" y="connsiteY0"/>
              </a:cxn>
              <a:cxn ang="0">
                <a:pos x="connsiteX1" y="connsiteY1"/>
              </a:cxn>
              <a:cxn ang="0">
                <a:pos x="connsiteX2" y="connsiteY2"/>
              </a:cxn>
              <a:cxn ang="0">
                <a:pos x="connsiteX3" y="connsiteY3"/>
              </a:cxn>
            </a:cxnLst>
            <a:rect l="l" t="t" r="r" b="b"/>
            <a:pathLst>
              <a:path w="12192000" h="966283">
                <a:moveTo>
                  <a:pt x="0" y="0"/>
                </a:moveTo>
                <a:lnTo>
                  <a:pt x="12192000" y="0"/>
                </a:lnTo>
                <a:lnTo>
                  <a:pt x="12192000" y="966283"/>
                </a:lnTo>
                <a:lnTo>
                  <a:pt x="0" y="966283"/>
                </a:lnTo>
                <a:close/>
              </a:path>
            </a:pathLst>
          </a:custGeom>
          <a:solidFill>
            <a:schemeClr val="accent1"/>
          </a:solidFill>
          <a:ln w="57150" cap="rnd">
            <a:noFill/>
            <a:prstDash val="solid"/>
            <a:roun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b="1" dirty="0">
              <a:solidFill>
                <a:schemeClr val="bg1"/>
              </a:solidFill>
            </a:endParaRPr>
          </a:p>
        </p:txBody>
      </p:sp>
      <p:sp>
        <p:nvSpPr>
          <p:cNvPr id="59" name="文本框 58">
            <a:extLst>
              <a:ext uri="{FF2B5EF4-FFF2-40B4-BE49-F238E27FC236}">
                <a16:creationId xmlns:a16="http://schemas.microsoft.com/office/drawing/2014/main" id="{0BF4A03B-00FE-2CC6-C8F8-9E3C47346703}"/>
              </a:ext>
            </a:extLst>
          </p:cNvPr>
          <p:cNvSpPr txBox="1"/>
          <p:nvPr/>
        </p:nvSpPr>
        <p:spPr>
          <a:xfrm>
            <a:off x="7204697" y="4019018"/>
            <a:ext cx="3816186" cy="369332"/>
          </a:xfrm>
          <a:prstGeom prst="rect">
            <a:avLst/>
          </a:prstGeom>
          <a:noFill/>
        </p:spPr>
        <p:txBody>
          <a:bodyPr wrap="square">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基础研究与应用研究结合</a:t>
            </a:r>
          </a:p>
        </p:txBody>
      </p:sp>
      <p:cxnSp>
        <p:nvCxnSpPr>
          <p:cNvPr id="60" name="直接连接符 59">
            <a:extLst>
              <a:ext uri="{FF2B5EF4-FFF2-40B4-BE49-F238E27FC236}">
                <a16:creationId xmlns:a16="http://schemas.microsoft.com/office/drawing/2014/main" id="{5005537A-FF09-0F19-5DA4-BFD2FA34AB2A}"/>
              </a:ext>
            </a:extLst>
          </p:cNvPr>
          <p:cNvCxnSpPr>
            <a:cxnSpLocks/>
          </p:cNvCxnSpPr>
          <p:nvPr/>
        </p:nvCxnSpPr>
        <p:spPr>
          <a:xfrm>
            <a:off x="6874387" y="5451716"/>
            <a:ext cx="467174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EDB6AE20-865F-1993-1FC0-EADD5836327E}"/>
              </a:ext>
            </a:extLst>
          </p:cNvPr>
          <p:cNvSpPr txBox="1"/>
          <p:nvPr/>
        </p:nvSpPr>
        <p:spPr>
          <a:xfrm>
            <a:off x="2219417" y="4128116"/>
            <a:ext cx="532661" cy="369332"/>
          </a:xfrm>
          <a:prstGeom prst="rect">
            <a:avLst/>
          </a:prstGeom>
          <a:solidFill>
            <a:schemeClr val="bg1"/>
          </a:solidFill>
          <a:ln>
            <a:solidFill>
              <a:schemeClr val="bg1"/>
            </a:solidFill>
          </a:ln>
        </p:spPr>
        <p:txBody>
          <a:bodyPr wrap="square" rtlCol="0">
            <a:spAutoFit/>
          </a:bodyPr>
          <a:lstStyle/>
          <a:p>
            <a:endParaRPr lang="zh-CN" altLang="en-US"/>
          </a:p>
        </p:txBody>
      </p:sp>
      <p:pic>
        <p:nvPicPr>
          <p:cNvPr id="3" name="图片 2">
            <a:extLst>
              <a:ext uri="{FF2B5EF4-FFF2-40B4-BE49-F238E27FC236}">
                <a16:creationId xmlns:a16="http://schemas.microsoft.com/office/drawing/2014/main" id="{A039265A-6043-BAA6-B7DC-5305956B650F}"/>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1332658783"/>
      </p:ext>
    </p:extLst>
  </p:cSld>
  <p:clrMapOvr>
    <a:masterClrMapping/>
  </p:clrMapOvr>
  <mc:AlternateContent xmlns:mc="http://schemas.openxmlformats.org/markup-compatibility/2006" xmlns:p14="http://schemas.microsoft.com/office/powerpoint/2010/main">
    <mc:Choice Requires="p14">
      <p:transition spd="slow" p14:dur="2000" advTm="29129"/>
    </mc:Choice>
    <mc:Fallback xmlns="">
      <p:transition spd="slow" advTm="2912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110739"/>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81481"/>
            <a:ext cx="4542780"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带动就业，助力乡村振兴</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80AA4FA4-D6BD-8AAB-6679-84203C399BCB}"/>
              </a:ext>
            </a:extLst>
          </p:cNvPr>
          <p:cNvSpPr/>
          <p:nvPr/>
        </p:nvSpPr>
        <p:spPr>
          <a:xfrm>
            <a:off x="701145" y="1451169"/>
            <a:ext cx="941469" cy="73394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查看源图像">
            <a:extLst>
              <a:ext uri="{FF2B5EF4-FFF2-40B4-BE49-F238E27FC236}">
                <a16:creationId xmlns:a16="http://schemas.microsoft.com/office/drawing/2014/main" id="{F94A2E8C-C3A6-3FBD-9A81-7499FA8A6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825" y="4181259"/>
            <a:ext cx="3880787" cy="2337703"/>
          </a:xfrm>
          <a:prstGeom prst="rect">
            <a:avLst/>
          </a:prstGeom>
          <a:noFill/>
          <a:ln w="63500">
            <a:solidFill>
              <a:schemeClr val="bg1"/>
            </a:solid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D6F90E8E-D0F8-0020-1063-C9CFB01852C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15818" y="4177822"/>
            <a:ext cx="3880787" cy="2341140"/>
          </a:xfrm>
          <a:prstGeom prst="rect">
            <a:avLst/>
          </a:prstGeom>
          <a:noFill/>
          <a:ln w="63500">
            <a:solidFill>
              <a:schemeClr val="bg1"/>
            </a:solidFill>
          </a:ln>
          <a:effectLst>
            <a:outerShdw blurRad="50800" dist="38100" dir="18900000" algn="bl" rotWithShape="0">
              <a:prstClr val="black">
                <a:alpha val="40000"/>
              </a:prstClr>
            </a:outerShdw>
          </a:effectLst>
        </p:spPr>
      </p:pic>
      <p:sp>
        <p:nvSpPr>
          <p:cNvPr id="12" name="矩形 11">
            <a:extLst>
              <a:ext uri="{FF2B5EF4-FFF2-40B4-BE49-F238E27FC236}">
                <a16:creationId xmlns:a16="http://schemas.microsoft.com/office/drawing/2014/main" id="{69629A8D-D706-D166-5424-2CCA430890B3}"/>
              </a:ext>
            </a:extLst>
          </p:cNvPr>
          <p:cNvSpPr/>
          <p:nvPr/>
        </p:nvSpPr>
        <p:spPr>
          <a:xfrm>
            <a:off x="701145" y="2338316"/>
            <a:ext cx="941469" cy="73394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7C1EAE9-0696-9657-D2A7-0A485D093E34}"/>
              </a:ext>
            </a:extLst>
          </p:cNvPr>
          <p:cNvSpPr/>
          <p:nvPr/>
        </p:nvSpPr>
        <p:spPr>
          <a:xfrm>
            <a:off x="701145" y="3225463"/>
            <a:ext cx="941469" cy="73394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435F599-EAE7-8C60-412C-A10EB3255363}"/>
              </a:ext>
            </a:extLst>
          </p:cNvPr>
          <p:cNvSpPr/>
          <p:nvPr/>
        </p:nvSpPr>
        <p:spPr>
          <a:xfrm>
            <a:off x="1884045" y="1451169"/>
            <a:ext cx="9634608" cy="73394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6">
            <a:extLst>
              <a:ext uri="{FF2B5EF4-FFF2-40B4-BE49-F238E27FC236}">
                <a16:creationId xmlns:a16="http://schemas.microsoft.com/office/drawing/2014/main" id="{EE046130-0DEC-FFE0-2C9C-A32BE2C02713}"/>
              </a:ext>
            </a:extLst>
          </p:cNvPr>
          <p:cNvSpPr txBox="1"/>
          <p:nvPr/>
        </p:nvSpPr>
        <p:spPr>
          <a:xfrm>
            <a:off x="2007185" y="1429985"/>
            <a:ext cx="9236075" cy="581057"/>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zh-CN" altLang="en-US">
                <a:solidFill>
                  <a:schemeClr val="tx1"/>
                </a:solidFill>
                <a:effectLst/>
                <a:ea typeface="微软雅黑" panose="020B0503020204020204" pitchFamily="34" charset="-122"/>
                <a:cs typeface="+mn-ea"/>
                <a:sym typeface="+mn-lt"/>
              </a:rPr>
              <a:t>立足东南，面对西北，</a:t>
            </a:r>
            <a:r>
              <a:rPr lang="zh-CN" altLang="en-US" dirty="0">
                <a:solidFill>
                  <a:schemeClr val="accent1"/>
                </a:solidFill>
                <a:effectLst/>
                <a:ea typeface="微软雅黑" panose="020B0503020204020204" pitchFamily="34" charset="-122"/>
                <a:cs typeface="+mn-ea"/>
                <a:sym typeface="+mn-lt"/>
              </a:rPr>
              <a:t>预计三年内可创造</a:t>
            </a:r>
            <a:r>
              <a:rPr lang="zh-CN" altLang="en-US">
                <a:solidFill>
                  <a:schemeClr val="accent1"/>
                </a:solidFill>
                <a:effectLst/>
                <a:ea typeface="微软雅黑" panose="020B0503020204020204" pitchFamily="34" charset="-122"/>
                <a:cs typeface="+mn-ea"/>
                <a:sym typeface="+mn-lt"/>
              </a:rPr>
              <a:t>直接就业</a:t>
            </a:r>
            <a:r>
              <a:rPr lang="en-US" altLang="zh-CN" sz="2400">
                <a:solidFill>
                  <a:schemeClr val="accent1"/>
                </a:solidFill>
                <a:effectLst/>
                <a:ea typeface="微软雅黑" panose="020B0503020204020204" pitchFamily="34" charset="-122"/>
                <a:cs typeface="+mn-ea"/>
                <a:sym typeface="+mn-lt"/>
              </a:rPr>
              <a:t>23</a:t>
            </a:r>
            <a:r>
              <a:rPr lang="zh-CN" altLang="en-US" sz="2400">
                <a:solidFill>
                  <a:schemeClr val="accent1"/>
                </a:solidFill>
                <a:effectLst/>
                <a:ea typeface="微软雅黑" panose="020B0503020204020204" pitchFamily="34" charset="-122"/>
                <a:cs typeface="+mn-ea"/>
                <a:sym typeface="+mn-lt"/>
              </a:rPr>
              <a:t>人</a:t>
            </a:r>
            <a:r>
              <a:rPr lang="zh-CN" altLang="en-US">
                <a:solidFill>
                  <a:schemeClr val="accent1"/>
                </a:solidFill>
                <a:effectLst/>
                <a:ea typeface="微软雅黑" panose="020B0503020204020204" pitchFamily="34" charset="-122"/>
                <a:cs typeface="+mn-ea"/>
                <a:sym typeface="+mn-lt"/>
              </a:rPr>
              <a:t>和</a:t>
            </a:r>
            <a:r>
              <a:rPr lang="zh-CN" altLang="en-US" dirty="0">
                <a:solidFill>
                  <a:schemeClr val="accent1"/>
                </a:solidFill>
                <a:effectLst/>
                <a:ea typeface="微软雅黑" panose="020B0503020204020204" pitchFamily="34" charset="-122"/>
                <a:cs typeface="+mn-ea"/>
                <a:sym typeface="+mn-lt"/>
              </a:rPr>
              <a:t>间接就业</a:t>
            </a:r>
            <a:r>
              <a:rPr lang="zh-CN" altLang="en-US">
                <a:solidFill>
                  <a:schemeClr val="accent1"/>
                </a:solidFill>
                <a:effectLst/>
                <a:ea typeface="微软雅黑" panose="020B0503020204020204" pitchFamily="34" charset="-122"/>
                <a:cs typeface="+mn-ea"/>
                <a:sym typeface="+mn-lt"/>
              </a:rPr>
              <a:t>人数规模</a:t>
            </a:r>
            <a:r>
              <a:rPr lang="en-US" altLang="zh-CN" sz="2400">
                <a:solidFill>
                  <a:schemeClr val="accent1"/>
                </a:solidFill>
                <a:effectLst/>
                <a:ea typeface="微软雅黑" panose="020B0503020204020204" pitchFamily="34" charset="-122"/>
                <a:cs typeface="+mn-ea"/>
                <a:sym typeface="+mn-lt"/>
              </a:rPr>
              <a:t>500</a:t>
            </a:r>
            <a:r>
              <a:rPr lang="zh-CN" altLang="en-US" sz="2400">
                <a:solidFill>
                  <a:schemeClr val="accent1"/>
                </a:solidFill>
                <a:effectLst/>
                <a:ea typeface="微软雅黑" panose="020B0503020204020204" pitchFamily="34" charset="-122"/>
                <a:cs typeface="+mn-ea"/>
                <a:sym typeface="+mn-lt"/>
              </a:rPr>
              <a:t>人</a:t>
            </a:r>
            <a:r>
              <a:rPr lang="zh-CN" altLang="en-US" sz="2400" dirty="0">
                <a:solidFill>
                  <a:schemeClr val="accent1"/>
                </a:solidFill>
                <a:effectLst/>
                <a:ea typeface="微软雅黑" panose="020B0503020204020204" pitchFamily="34" charset="-122"/>
                <a:cs typeface="+mn-ea"/>
                <a:sym typeface="+mn-lt"/>
              </a:rPr>
              <a:t>以上。</a:t>
            </a:r>
            <a:endParaRPr lang="zh-CN" altLang="en-US" dirty="0">
              <a:solidFill>
                <a:schemeClr val="accent1"/>
              </a:solidFill>
              <a:effectLst/>
              <a:ea typeface="微软雅黑" panose="020B0503020204020204" pitchFamily="34" charset="-122"/>
              <a:cs typeface="+mn-ea"/>
              <a:sym typeface="+mn-lt"/>
            </a:endParaRPr>
          </a:p>
        </p:txBody>
      </p:sp>
      <p:sp>
        <p:nvSpPr>
          <p:cNvPr id="17" name="矩形 16">
            <a:extLst>
              <a:ext uri="{FF2B5EF4-FFF2-40B4-BE49-F238E27FC236}">
                <a16:creationId xmlns:a16="http://schemas.microsoft.com/office/drawing/2014/main" id="{F964A3A8-DF86-5483-8482-9DBEC5E9F1C9}"/>
              </a:ext>
            </a:extLst>
          </p:cNvPr>
          <p:cNvSpPr/>
          <p:nvPr/>
        </p:nvSpPr>
        <p:spPr>
          <a:xfrm>
            <a:off x="1884045" y="2338316"/>
            <a:ext cx="9626564" cy="73394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FC13D4F-A577-EB6F-FFF6-A0F27871D311}"/>
              </a:ext>
            </a:extLst>
          </p:cNvPr>
          <p:cNvSpPr/>
          <p:nvPr/>
        </p:nvSpPr>
        <p:spPr>
          <a:xfrm>
            <a:off x="1884045" y="3225463"/>
            <a:ext cx="9634608" cy="73394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6">
            <a:extLst>
              <a:ext uri="{FF2B5EF4-FFF2-40B4-BE49-F238E27FC236}">
                <a16:creationId xmlns:a16="http://schemas.microsoft.com/office/drawing/2014/main" id="{2FAE63D1-F83D-5E72-5A2E-07C93B3F43B5}"/>
              </a:ext>
            </a:extLst>
          </p:cNvPr>
          <p:cNvSpPr txBox="1"/>
          <p:nvPr/>
        </p:nvSpPr>
        <p:spPr>
          <a:xfrm>
            <a:off x="2007185" y="2327148"/>
            <a:ext cx="8773666" cy="581057"/>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zh-CN" altLang="en-US" dirty="0">
                <a:solidFill>
                  <a:schemeClr val="tx1"/>
                </a:solidFill>
                <a:effectLst/>
                <a:ea typeface="微软雅黑" panose="020B0503020204020204" pitchFamily="34" charset="-122"/>
                <a:cs typeface="+mn-ea"/>
                <a:sym typeface="+mn-lt"/>
              </a:rPr>
              <a:t>面向高校毕业生、退役军人、残疾人和农村脱贫人员提供</a:t>
            </a:r>
            <a:r>
              <a:rPr lang="zh-CN" altLang="en-US">
                <a:solidFill>
                  <a:schemeClr val="tx1"/>
                </a:solidFill>
                <a:effectLst/>
                <a:ea typeface="微软雅黑" panose="020B0503020204020204" pitchFamily="34" charset="-122"/>
                <a:cs typeface="+mn-ea"/>
                <a:sym typeface="+mn-lt"/>
              </a:rPr>
              <a:t>创业机会</a:t>
            </a:r>
            <a:r>
              <a:rPr lang="en-US" altLang="zh-CN" sz="2400">
                <a:solidFill>
                  <a:schemeClr val="accent1"/>
                </a:solidFill>
                <a:effectLst/>
                <a:ea typeface="微软雅黑" panose="020B0503020204020204" pitchFamily="34" charset="-122"/>
                <a:cs typeface="+mn-ea"/>
                <a:sym typeface="+mn-lt"/>
              </a:rPr>
              <a:t>200人以上</a:t>
            </a:r>
            <a:r>
              <a:rPr lang="en-US" altLang="zh-CN" sz="2000" dirty="0">
                <a:solidFill>
                  <a:schemeClr val="accent1"/>
                </a:solidFill>
                <a:effectLst/>
                <a:ea typeface="微软雅黑" panose="020B0503020204020204" pitchFamily="34" charset="-122"/>
                <a:cs typeface="+mn-ea"/>
                <a:sym typeface="+mn-lt"/>
              </a:rPr>
              <a:t>。</a:t>
            </a:r>
            <a:r>
              <a:rPr lang="zh-CN" altLang="en-US" sz="2000" dirty="0">
                <a:solidFill>
                  <a:schemeClr val="accent1"/>
                </a:solidFill>
                <a:effectLst/>
                <a:ea typeface="微软雅黑" panose="020B0503020204020204" pitchFamily="34" charset="-122"/>
                <a:cs typeface="+mn-ea"/>
                <a:sym typeface="+mn-lt"/>
              </a:rPr>
              <a:t> </a:t>
            </a:r>
            <a:endParaRPr lang="zh-CN" altLang="en-US" dirty="0">
              <a:solidFill>
                <a:schemeClr val="accent1"/>
              </a:solidFill>
              <a:effectLst/>
              <a:ea typeface="微软雅黑" panose="020B0503020204020204" pitchFamily="34" charset="-122"/>
              <a:cs typeface="+mn-ea"/>
              <a:sym typeface="+mn-lt"/>
            </a:endParaRPr>
          </a:p>
        </p:txBody>
      </p:sp>
      <p:sp>
        <p:nvSpPr>
          <p:cNvPr id="20" name="TextBox 6">
            <a:extLst>
              <a:ext uri="{FF2B5EF4-FFF2-40B4-BE49-F238E27FC236}">
                <a16:creationId xmlns:a16="http://schemas.microsoft.com/office/drawing/2014/main" id="{A88D51A7-50D5-5EE6-204F-E5BA75DBAEA5}"/>
              </a:ext>
            </a:extLst>
          </p:cNvPr>
          <p:cNvSpPr txBox="1"/>
          <p:nvPr/>
        </p:nvSpPr>
        <p:spPr>
          <a:xfrm>
            <a:off x="2007184" y="3212736"/>
            <a:ext cx="9229843" cy="581057"/>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zh-CN" altLang="en-US" dirty="0">
                <a:solidFill>
                  <a:schemeClr val="tx1"/>
                </a:solidFill>
                <a:effectLst/>
                <a:ea typeface="微软雅黑" panose="020B0503020204020204" pitchFamily="34" charset="-122"/>
                <a:cs typeface="+mn-ea"/>
                <a:sym typeface="+mn-lt"/>
              </a:rPr>
              <a:t>凭借科技创新，以创新促创业，以创业扩就业，</a:t>
            </a:r>
            <a:r>
              <a:rPr lang="zh-CN" altLang="en-US" sz="2400" dirty="0">
                <a:solidFill>
                  <a:schemeClr val="accent1"/>
                </a:solidFill>
                <a:effectLst/>
                <a:ea typeface="微软雅黑" panose="020B0503020204020204" pitchFamily="34" charset="-122"/>
                <a:cs typeface="+mn-ea"/>
                <a:sym typeface="+mn-lt"/>
              </a:rPr>
              <a:t>实现科技创新带动就业的倍增效益</a:t>
            </a:r>
            <a:r>
              <a:rPr lang="zh-CN" altLang="en-US" sz="2000" dirty="0">
                <a:solidFill>
                  <a:schemeClr val="accent1"/>
                </a:solidFill>
                <a:effectLst/>
                <a:ea typeface="微软雅黑" panose="020B0503020204020204" pitchFamily="34" charset="-122"/>
                <a:cs typeface="+mn-ea"/>
                <a:sym typeface="+mn-lt"/>
              </a:rPr>
              <a:t>。</a:t>
            </a:r>
            <a:endParaRPr lang="zh-CN" altLang="en-US" dirty="0">
              <a:solidFill>
                <a:schemeClr val="accent1"/>
              </a:solidFill>
              <a:effectLst/>
              <a:ea typeface="微软雅黑" panose="020B0503020204020204" pitchFamily="34" charset="-122"/>
              <a:cs typeface="+mn-ea"/>
              <a:sym typeface="+mn-lt"/>
            </a:endParaRPr>
          </a:p>
        </p:txBody>
      </p:sp>
      <p:sp>
        <p:nvSpPr>
          <p:cNvPr id="21" name="文本框 20">
            <a:extLst>
              <a:ext uri="{FF2B5EF4-FFF2-40B4-BE49-F238E27FC236}">
                <a16:creationId xmlns:a16="http://schemas.microsoft.com/office/drawing/2014/main" id="{109A6448-853A-3F73-A747-71C263A1F686}"/>
              </a:ext>
            </a:extLst>
          </p:cNvPr>
          <p:cNvSpPr txBox="1"/>
          <p:nvPr/>
        </p:nvSpPr>
        <p:spPr>
          <a:xfrm>
            <a:off x="641687" y="1464762"/>
            <a:ext cx="1060384" cy="706755"/>
          </a:xfrm>
          <a:prstGeom prst="rect">
            <a:avLst/>
          </a:prstGeom>
          <a:noFill/>
        </p:spPr>
        <p:txBody>
          <a:bodyPr wrap="square">
            <a:spAutoFit/>
          </a:bodyPr>
          <a:lstStyle/>
          <a:p>
            <a:pPr algn="ctr"/>
            <a:r>
              <a:rPr lang="zh-CN" altLang="en-US" sz="2000" b="1" kern="100" spc="300" dirty="0">
                <a:solidFill>
                  <a:schemeClr val="accent1"/>
                </a:solidFill>
                <a:latin typeface="微软雅黑" panose="020B0503020204020204" pitchFamily="34" charset="-122"/>
                <a:ea typeface="微软雅黑" panose="020B0503020204020204" pitchFamily="34" charset="-122"/>
                <a:cs typeface="Arial" panose="020B0604020202090204" pitchFamily="34" charset="0"/>
              </a:rPr>
              <a:t>带动</a:t>
            </a:r>
          </a:p>
          <a:p>
            <a:pPr algn="ctr"/>
            <a:r>
              <a:rPr lang="zh-CN" altLang="en-US" sz="2000" b="1" kern="100" spc="300" dirty="0">
                <a:solidFill>
                  <a:schemeClr val="accent1"/>
                </a:solidFill>
                <a:latin typeface="微软雅黑" panose="020B0503020204020204" pitchFamily="34" charset="-122"/>
                <a:ea typeface="微软雅黑" panose="020B0503020204020204" pitchFamily="34" charset="-122"/>
                <a:cs typeface="Arial" panose="020B0604020202090204" pitchFamily="34" charset="0"/>
              </a:rPr>
              <a:t>就业</a:t>
            </a:r>
            <a:endParaRPr lang="zh-CN" altLang="en-US" sz="2000" b="1" kern="100" dirty="0">
              <a:solidFill>
                <a:schemeClr val="accent1"/>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EDB4EB51-F784-B3AF-DB04-7A62C5E7C775}"/>
              </a:ext>
            </a:extLst>
          </p:cNvPr>
          <p:cNvSpPr txBox="1"/>
          <p:nvPr/>
        </p:nvSpPr>
        <p:spPr>
          <a:xfrm>
            <a:off x="641687" y="2351909"/>
            <a:ext cx="1060384" cy="707886"/>
          </a:xfrm>
          <a:prstGeom prst="rect">
            <a:avLst/>
          </a:prstGeom>
          <a:noFill/>
        </p:spPr>
        <p:txBody>
          <a:bodyPr wrap="square">
            <a:spAutoFit/>
          </a:bodyPr>
          <a:lstStyle/>
          <a:p>
            <a:pPr algn="ctr"/>
            <a:r>
              <a:rPr lang="zh-CN" altLang="en-US" sz="2000" b="1" kern="100" spc="300" dirty="0">
                <a:solidFill>
                  <a:schemeClr val="accent1"/>
                </a:solidFill>
                <a:latin typeface="微软雅黑" panose="020B0503020204020204" pitchFamily="34" charset="-122"/>
                <a:ea typeface="微软雅黑" panose="020B0503020204020204" pitchFamily="34" charset="-122"/>
                <a:cs typeface="Arial" panose="020B0604020202090204" pitchFamily="34" charset="0"/>
              </a:rPr>
              <a:t>促进</a:t>
            </a:r>
          </a:p>
          <a:p>
            <a:pPr algn="ctr"/>
            <a:r>
              <a:rPr lang="zh-CN" altLang="en-US" sz="2000" b="1" kern="100" spc="300" dirty="0">
                <a:solidFill>
                  <a:schemeClr val="accent1"/>
                </a:solidFill>
                <a:latin typeface="微软雅黑" panose="020B0503020204020204" pitchFamily="34" charset="-122"/>
                <a:ea typeface="微软雅黑" panose="020B0503020204020204" pitchFamily="34" charset="-122"/>
                <a:cs typeface="Arial" panose="020B0604020202090204" pitchFamily="34" charset="0"/>
              </a:rPr>
              <a:t>创业</a:t>
            </a:r>
            <a:endParaRPr lang="zh-CN" altLang="en-US" sz="2000" b="1" kern="100" dirty="0">
              <a:solidFill>
                <a:schemeClr val="accent1"/>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056DE233-0397-7F5F-194E-09D4BBEEBFB8}"/>
              </a:ext>
            </a:extLst>
          </p:cNvPr>
          <p:cNvSpPr txBox="1"/>
          <p:nvPr/>
        </p:nvSpPr>
        <p:spPr>
          <a:xfrm>
            <a:off x="641687" y="3392378"/>
            <a:ext cx="1060384" cy="400110"/>
          </a:xfrm>
          <a:prstGeom prst="rect">
            <a:avLst/>
          </a:prstGeom>
          <a:noFill/>
        </p:spPr>
        <p:txBody>
          <a:bodyPr wrap="square">
            <a:spAutoFit/>
          </a:bodyPr>
          <a:lstStyle/>
          <a:p>
            <a:pPr algn="ctr"/>
            <a:r>
              <a:rPr lang="zh-CN" altLang="en-US" sz="2000" b="1" kern="100" dirty="0">
                <a:solidFill>
                  <a:schemeClr val="accent1"/>
                </a:solidFill>
                <a:latin typeface="微软雅黑" panose="020B0503020204020204" pitchFamily="34" charset="-122"/>
                <a:ea typeface="微软雅黑" panose="020B0503020204020204" pitchFamily="34" charset="-122"/>
              </a:rPr>
              <a:t>意义</a:t>
            </a:r>
          </a:p>
        </p:txBody>
      </p:sp>
      <p:pic>
        <p:nvPicPr>
          <p:cNvPr id="3" name="图片 2">
            <a:extLst>
              <a:ext uri="{FF2B5EF4-FFF2-40B4-BE49-F238E27FC236}">
                <a16:creationId xmlns:a16="http://schemas.microsoft.com/office/drawing/2014/main" id="{EFE376B7-FB3C-72BB-ADC9-E577987FF3C9}"/>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2869196432"/>
      </p:ext>
    </p:extLst>
  </p:cSld>
  <p:clrMapOvr>
    <a:masterClrMapping/>
  </p:clrMapOvr>
  <mc:AlternateContent xmlns:mc="http://schemas.openxmlformats.org/markup-compatibility/2006" xmlns:p14="http://schemas.microsoft.com/office/powerpoint/2010/main">
    <mc:Choice Requires="p14">
      <p:transition spd="slow" p14:dur="2000" advTm="11257"/>
    </mc:Choice>
    <mc:Fallback xmlns="">
      <p:transition spd="slow" advTm="112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5A70457-46C5-DA79-29E1-75DE4801BDD9}"/>
              </a:ext>
            </a:extLst>
          </p:cNvPr>
          <p:cNvSpPr/>
          <p:nvPr/>
        </p:nvSpPr>
        <p:spPr>
          <a:xfrm>
            <a:off x="-1270" y="855829"/>
            <a:ext cx="12190730" cy="5113171"/>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4" name="任意多边形: 形状 23">
            <a:extLst>
              <a:ext uri="{FF2B5EF4-FFF2-40B4-BE49-F238E27FC236}">
                <a16:creationId xmlns:a16="http://schemas.microsoft.com/office/drawing/2014/main" id="{BEEB1E4D-554B-EA6D-5E37-BE4DFD8379FE}"/>
              </a:ext>
            </a:extLst>
          </p:cNvPr>
          <p:cNvSpPr/>
          <p:nvPr/>
        </p:nvSpPr>
        <p:spPr>
          <a:xfrm rot="11334317">
            <a:off x="11125389" y="951872"/>
            <a:ext cx="862886" cy="649655"/>
          </a:xfrm>
          <a:custGeom>
            <a:avLst/>
            <a:gdLst>
              <a:gd name="connsiteX0" fmla="*/ 0 w 2085452"/>
              <a:gd name="connsiteY0" fmla="*/ 680521 h 680521"/>
              <a:gd name="connsiteX1" fmla="*/ 561975 w 2085452"/>
              <a:gd name="connsiteY1" fmla="*/ 432871 h 680521"/>
              <a:gd name="connsiteX2" fmla="*/ 1200150 w 2085452"/>
              <a:gd name="connsiteY2" fmla="*/ 242371 h 680521"/>
              <a:gd name="connsiteX3" fmla="*/ 1657350 w 2085452"/>
              <a:gd name="connsiteY3" fmla="*/ 32821 h 680521"/>
              <a:gd name="connsiteX4" fmla="*/ 2047875 w 2085452"/>
              <a:gd name="connsiteY4" fmla="*/ 4246 h 680521"/>
              <a:gd name="connsiteX5" fmla="*/ 2047875 w 2085452"/>
              <a:gd name="connsiteY5" fmla="*/ 70921 h 6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452" h="680521">
                <a:moveTo>
                  <a:pt x="0" y="680521"/>
                </a:moveTo>
                <a:cubicBezTo>
                  <a:pt x="180975" y="593208"/>
                  <a:pt x="361950" y="505896"/>
                  <a:pt x="561975" y="432871"/>
                </a:cubicBezTo>
                <a:cubicBezTo>
                  <a:pt x="762000" y="359846"/>
                  <a:pt x="1017588" y="309046"/>
                  <a:pt x="1200150" y="242371"/>
                </a:cubicBezTo>
                <a:cubicBezTo>
                  <a:pt x="1382712" y="175696"/>
                  <a:pt x="1516063" y="72508"/>
                  <a:pt x="1657350" y="32821"/>
                </a:cubicBezTo>
                <a:cubicBezTo>
                  <a:pt x="1798637" y="-6866"/>
                  <a:pt x="1982788" y="-2104"/>
                  <a:pt x="2047875" y="4246"/>
                </a:cubicBezTo>
                <a:cubicBezTo>
                  <a:pt x="2112962" y="10596"/>
                  <a:pt x="2080418" y="40758"/>
                  <a:pt x="2047875" y="70921"/>
                </a:cubicBezTo>
              </a:path>
            </a:pathLst>
          </a:custGeom>
          <a:noFill/>
          <a:ln w="25400">
            <a:solidFill>
              <a:schemeClr val="accent1"/>
            </a:solidFill>
            <a:prstDash val="sysDot"/>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F2CFC1D4-77CA-8C2F-361D-828E013EAEE8}"/>
              </a:ext>
            </a:extLst>
          </p:cNvPr>
          <p:cNvCxnSpPr/>
          <p:nvPr/>
        </p:nvCxnSpPr>
        <p:spPr>
          <a:xfrm flipV="1">
            <a:off x="1357027" y="4824121"/>
            <a:ext cx="960447" cy="1178049"/>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3C4B0B8A-1C89-E6C3-E3C9-75CBC58AE4AE}"/>
              </a:ext>
            </a:extLst>
          </p:cNvPr>
          <p:cNvGrpSpPr/>
          <p:nvPr/>
        </p:nvGrpSpPr>
        <p:grpSpPr>
          <a:xfrm>
            <a:off x="4242929" y="3296921"/>
            <a:ext cx="609600" cy="609600"/>
            <a:chOff x="10115550" y="942975"/>
            <a:chExt cx="609600" cy="609600"/>
          </a:xfrm>
        </p:grpSpPr>
        <p:sp>
          <p:nvSpPr>
            <p:cNvPr id="39" name="椭圆 38">
              <a:extLst>
                <a:ext uri="{FF2B5EF4-FFF2-40B4-BE49-F238E27FC236}">
                  <a16:creationId xmlns:a16="http://schemas.microsoft.com/office/drawing/2014/main" id="{9D462390-2823-269A-1C64-2ECA16A7D750}"/>
                </a:ext>
              </a:extLst>
            </p:cNvPr>
            <p:cNvSpPr/>
            <p:nvPr/>
          </p:nvSpPr>
          <p:spPr>
            <a:xfrm>
              <a:off x="10115550" y="942975"/>
              <a:ext cx="609600" cy="609600"/>
            </a:xfrm>
            <a:prstGeom prst="ellipse">
              <a:avLst/>
            </a:prstGeom>
            <a:solidFill>
              <a:schemeClr val="bg1"/>
            </a:solidFill>
            <a:ln>
              <a:solidFill>
                <a:schemeClr val="bg1"/>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椭圆 39">
              <a:extLst>
                <a:ext uri="{FF2B5EF4-FFF2-40B4-BE49-F238E27FC236}">
                  <a16:creationId xmlns:a16="http://schemas.microsoft.com/office/drawing/2014/main" id="{97D74CD9-6175-82EC-212D-494BEDBEBC04}"/>
                </a:ext>
              </a:extLst>
            </p:cNvPr>
            <p:cNvSpPr/>
            <p:nvPr/>
          </p:nvSpPr>
          <p:spPr>
            <a:xfrm>
              <a:off x="10262633" y="1090058"/>
              <a:ext cx="315433" cy="315433"/>
            </a:xfrm>
            <a:prstGeom prst="ellipse">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9E51D6FD-B336-E874-0414-1E708F190DA8}"/>
              </a:ext>
            </a:extLst>
          </p:cNvPr>
          <p:cNvSpPr txBox="1"/>
          <p:nvPr/>
        </p:nvSpPr>
        <p:spPr>
          <a:xfrm>
            <a:off x="-23794" y="4507857"/>
            <a:ext cx="2119445" cy="1049133"/>
          </a:xfrm>
          <a:prstGeom prst="rect">
            <a:avLst/>
          </a:prstGeom>
          <a:noFill/>
        </p:spPr>
        <p:txBody>
          <a:bodyPr wrap="square" rtlCol="0">
            <a:spAutoFit/>
          </a:bodyPr>
          <a:lstStyle/>
          <a:p>
            <a:pPr algn="ctr">
              <a:lnSpc>
                <a:spcPct val="120000"/>
              </a:lnSpc>
            </a:pPr>
            <a:r>
              <a:rPr lang="zh-CN" altLang="en-US" sz="2000" b="1" dirty="0">
                <a:solidFill>
                  <a:schemeClr val="accent1"/>
                </a:solidFill>
                <a:latin typeface="微软雅黑" panose="020B0503020204020204" pitchFamily="34" charset="-122"/>
                <a:ea typeface="微软雅黑" panose="020B0503020204020204" pitchFamily="34" charset="-122"/>
                <a:cs typeface="+mn-ea"/>
              </a:rPr>
              <a:t>成立公司</a:t>
            </a:r>
            <a:endParaRPr lang="en-US" altLang="zh-CN" sz="2000" b="1" dirty="0">
              <a:solidFill>
                <a:schemeClr val="accent1"/>
              </a:solidFill>
              <a:latin typeface="微软雅黑" panose="020B0503020204020204" pitchFamily="34" charset="-122"/>
              <a:ea typeface="微软雅黑" panose="020B0503020204020204" pitchFamily="34" charset="-122"/>
              <a:cs typeface="+mn-ea"/>
            </a:endParaRPr>
          </a:p>
          <a:p>
            <a:pPr algn="ctr">
              <a:lnSpc>
                <a:spcPct val="120000"/>
              </a:lnSpc>
            </a:pPr>
            <a:endParaRPr lang="en-US" altLang="zh-CN" sz="500" b="1" dirty="0">
              <a:solidFill>
                <a:srgbClr val="00B0F0"/>
              </a:solidFill>
              <a:latin typeface="微软雅黑" panose="020B0503020204020204" pitchFamily="34" charset="-122"/>
              <a:ea typeface="微软雅黑" panose="020B0503020204020204" pitchFamily="34" charset="-122"/>
              <a:cs typeface="+mn-ea"/>
            </a:endParaRPr>
          </a:p>
          <a:p>
            <a:pPr algn="ctr">
              <a:lnSpc>
                <a:spcPct val="120000"/>
              </a:lnSpc>
            </a:pPr>
            <a:r>
              <a:rPr lang="zh-CN" altLang="en-US" sz="1400" b="1" dirty="0">
                <a:latin typeface="微软雅黑" panose="020B0503020204020204" pitchFamily="34" charset="-122"/>
                <a:ea typeface="微软雅黑" panose="020B0503020204020204" pitchFamily="34" charset="-122"/>
              </a:rPr>
              <a:t>设置确权机制，形成市场化经营策略</a:t>
            </a:r>
          </a:p>
        </p:txBody>
      </p:sp>
      <p:sp>
        <p:nvSpPr>
          <p:cNvPr id="45" name="文本框 44">
            <a:extLst>
              <a:ext uri="{FF2B5EF4-FFF2-40B4-BE49-F238E27FC236}">
                <a16:creationId xmlns:a16="http://schemas.microsoft.com/office/drawing/2014/main" id="{ED630D0F-5E44-54E5-F952-1F54CD7B76E6}"/>
              </a:ext>
            </a:extLst>
          </p:cNvPr>
          <p:cNvSpPr txBox="1"/>
          <p:nvPr/>
        </p:nvSpPr>
        <p:spPr>
          <a:xfrm>
            <a:off x="305484" y="6237433"/>
            <a:ext cx="1464193" cy="400110"/>
          </a:xfrm>
          <a:prstGeom prst="rect">
            <a:avLst/>
          </a:prstGeom>
          <a:noFill/>
        </p:spPr>
        <p:txBody>
          <a:bodyPr wrap="square" rtlCol="0">
            <a:spAutoFit/>
          </a:bodyPr>
          <a:lstStyle/>
          <a:p>
            <a:pPr algn="ctr"/>
            <a:r>
              <a:rPr lang="en-US" altLang="zh-CN" sz="2000" b="1">
                <a:solidFill>
                  <a:schemeClr val="accent1"/>
                </a:solidFill>
                <a:latin typeface="微软雅黑" panose="020B0503020204020204" pitchFamily="34" charset="-122"/>
                <a:ea typeface="微软雅黑" panose="020B0503020204020204" pitchFamily="34" charset="-122"/>
                <a:cs typeface="+mn-ea"/>
              </a:rPr>
              <a:t>2026.3</a:t>
            </a:r>
            <a:endParaRPr lang="en-US" altLang="zh-CN" sz="2000" b="1" dirty="0">
              <a:solidFill>
                <a:schemeClr val="accent1"/>
              </a:solidFill>
              <a:latin typeface="微软雅黑" panose="020B0503020204020204" pitchFamily="34" charset="-122"/>
              <a:ea typeface="微软雅黑" panose="020B0503020204020204" pitchFamily="34" charset="-122"/>
              <a:cs typeface="+mn-ea"/>
            </a:endParaRPr>
          </a:p>
        </p:txBody>
      </p:sp>
      <p:sp>
        <p:nvSpPr>
          <p:cNvPr id="46" name="文本框 45">
            <a:extLst>
              <a:ext uri="{FF2B5EF4-FFF2-40B4-BE49-F238E27FC236}">
                <a16:creationId xmlns:a16="http://schemas.microsoft.com/office/drawing/2014/main" id="{542247A4-C19F-133C-9365-ED0ADFD03A57}"/>
              </a:ext>
            </a:extLst>
          </p:cNvPr>
          <p:cNvSpPr txBox="1"/>
          <p:nvPr/>
        </p:nvSpPr>
        <p:spPr>
          <a:xfrm>
            <a:off x="1329704" y="2785309"/>
            <a:ext cx="2160843" cy="1049133"/>
          </a:xfrm>
          <a:prstGeom prst="rect">
            <a:avLst/>
          </a:prstGeom>
          <a:noFill/>
        </p:spPr>
        <p:txBody>
          <a:bodyPr wrap="square" rtlCol="0">
            <a:spAutoFit/>
          </a:bodyPr>
          <a:lstStyle/>
          <a:p>
            <a:pPr algn="ctr">
              <a:lnSpc>
                <a:spcPct val="120000"/>
              </a:lnSpc>
            </a:pPr>
            <a:r>
              <a:rPr lang="zh-CN" altLang="en-US" sz="2000" b="1" dirty="0">
                <a:solidFill>
                  <a:schemeClr val="accent1"/>
                </a:solidFill>
                <a:latin typeface="微软雅黑" panose="020B0503020204020204" pitchFamily="34" charset="-122"/>
                <a:ea typeface="微软雅黑" panose="020B0503020204020204" pitchFamily="34" charset="-122"/>
                <a:cs typeface="+mn-ea"/>
              </a:rPr>
              <a:t>吸引资本</a:t>
            </a:r>
            <a:endParaRPr lang="en-US" altLang="zh-CN" sz="2000" b="1" dirty="0">
              <a:solidFill>
                <a:schemeClr val="accent1"/>
              </a:solidFill>
              <a:latin typeface="微软雅黑" panose="020B0503020204020204" pitchFamily="34" charset="-122"/>
              <a:ea typeface="微软雅黑" panose="020B0503020204020204" pitchFamily="34" charset="-122"/>
              <a:cs typeface="+mn-ea"/>
            </a:endParaRPr>
          </a:p>
          <a:p>
            <a:pPr algn="ctr">
              <a:lnSpc>
                <a:spcPct val="120000"/>
              </a:lnSpc>
            </a:pPr>
            <a:endParaRPr lang="en-US" altLang="zh-CN" sz="500" b="1" dirty="0">
              <a:solidFill>
                <a:srgbClr val="00B0F0"/>
              </a:solidFill>
              <a:latin typeface="微软雅黑" panose="020B0503020204020204" pitchFamily="34" charset="-122"/>
              <a:ea typeface="微软雅黑" panose="020B0503020204020204" pitchFamily="34" charset="-122"/>
              <a:cs typeface="+mn-ea"/>
            </a:endParaRPr>
          </a:p>
          <a:p>
            <a:pPr algn="ctr">
              <a:lnSpc>
                <a:spcPct val="120000"/>
              </a:lnSpc>
            </a:pPr>
            <a:r>
              <a:rPr lang="zh-CN" altLang="en-US" sz="1400" b="1" dirty="0">
                <a:latin typeface="微软雅黑" panose="020B0503020204020204" pitchFamily="34" charset="-122"/>
                <a:ea typeface="微软雅黑" panose="020B0503020204020204" pitchFamily="34" charset="-122"/>
              </a:rPr>
              <a:t>获得更多资源，研发系列产品，迅速形成引领示范</a:t>
            </a:r>
          </a:p>
        </p:txBody>
      </p:sp>
      <p:sp>
        <p:nvSpPr>
          <p:cNvPr id="47" name="文本框 46">
            <a:extLst>
              <a:ext uri="{FF2B5EF4-FFF2-40B4-BE49-F238E27FC236}">
                <a16:creationId xmlns:a16="http://schemas.microsoft.com/office/drawing/2014/main" id="{383C226B-8CEB-F584-3713-A0FA6F68B479}"/>
              </a:ext>
            </a:extLst>
          </p:cNvPr>
          <p:cNvSpPr txBox="1"/>
          <p:nvPr/>
        </p:nvSpPr>
        <p:spPr>
          <a:xfrm>
            <a:off x="1893883" y="3986134"/>
            <a:ext cx="1263081" cy="400110"/>
          </a:xfrm>
          <a:prstGeom prst="rect">
            <a:avLst/>
          </a:prstGeom>
          <a:noFill/>
        </p:spPr>
        <p:txBody>
          <a:bodyPr wrap="square" rtlCol="0">
            <a:spAutoFit/>
          </a:bodyPr>
          <a:lstStyle>
            <a:defPPr>
              <a:defRPr lang="zh-CN"/>
            </a:defPPr>
            <a:lvl1pPr algn="ctr">
              <a:defRPr b="1">
                <a:gradFill>
                  <a:gsLst>
                    <a:gs pos="34480">
                      <a:srgbClr val="00B0F0"/>
                    </a:gs>
                    <a:gs pos="28000">
                      <a:srgbClr val="00B0F0"/>
                    </a:gs>
                    <a:gs pos="100000">
                      <a:schemeClr val="bg1"/>
                    </a:gs>
                  </a:gsLst>
                  <a:lin ang="18900000" scaled="1"/>
                </a:gradFill>
                <a:latin typeface="微软雅黑" panose="020B0503020204020204" pitchFamily="34" charset="-122"/>
                <a:ea typeface="微软雅黑" panose="020B0503020204020204" pitchFamily="34" charset="-122"/>
                <a:cs typeface="+mn-ea"/>
              </a:defRPr>
            </a:lvl1pPr>
          </a:lstStyle>
          <a:p>
            <a:r>
              <a:rPr lang="en-US" altLang="zh-CN" sz="2000">
                <a:solidFill>
                  <a:schemeClr val="accent1"/>
                </a:solidFill>
              </a:rPr>
              <a:t>2026.6</a:t>
            </a:r>
            <a:endParaRPr lang="en-US" altLang="zh-CN" sz="2000" dirty="0">
              <a:solidFill>
                <a:schemeClr val="accent1"/>
              </a:solidFill>
            </a:endParaRPr>
          </a:p>
        </p:txBody>
      </p:sp>
      <p:sp>
        <p:nvSpPr>
          <p:cNvPr id="48" name="任意多边形: 形状 47">
            <a:extLst>
              <a:ext uri="{FF2B5EF4-FFF2-40B4-BE49-F238E27FC236}">
                <a16:creationId xmlns:a16="http://schemas.microsoft.com/office/drawing/2014/main" id="{686D5B72-8A42-C8F5-B76E-648371BF0334}"/>
              </a:ext>
            </a:extLst>
          </p:cNvPr>
          <p:cNvSpPr/>
          <p:nvPr/>
        </p:nvSpPr>
        <p:spPr>
          <a:xfrm>
            <a:off x="2948748" y="3793688"/>
            <a:ext cx="1138369" cy="943286"/>
          </a:xfrm>
          <a:custGeom>
            <a:avLst/>
            <a:gdLst>
              <a:gd name="connsiteX0" fmla="*/ 0 w 1174053"/>
              <a:gd name="connsiteY0" fmla="*/ 1019175 h 1019175"/>
              <a:gd name="connsiteX1" fmla="*/ 333375 w 1174053"/>
              <a:gd name="connsiteY1" fmla="*/ 504825 h 1019175"/>
              <a:gd name="connsiteX2" fmla="*/ 762000 w 1174053"/>
              <a:gd name="connsiteY2" fmla="*/ 285750 h 1019175"/>
              <a:gd name="connsiteX3" fmla="*/ 1123950 w 1174053"/>
              <a:gd name="connsiteY3" fmla="*/ 57150 h 1019175"/>
              <a:gd name="connsiteX4" fmla="*/ 1162050 w 1174053"/>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053" h="1019175">
                <a:moveTo>
                  <a:pt x="0" y="1019175"/>
                </a:moveTo>
                <a:cubicBezTo>
                  <a:pt x="103187" y="823118"/>
                  <a:pt x="206375" y="627062"/>
                  <a:pt x="333375" y="504825"/>
                </a:cubicBezTo>
                <a:cubicBezTo>
                  <a:pt x="460375" y="382588"/>
                  <a:pt x="630238" y="360362"/>
                  <a:pt x="762000" y="285750"/>
                </a:cubicBezTo>
                <a:cubicBezTo>
                  <a:pt x="893762" y="211138"/>
                  <a:pt x="1057275" y="104775"/>
                  <a:pt x="1123950" y="57150"/>
                </a:cubicBezTo>
                <a:cubicBezTo>
                  <a:pt x="1190625" y="9525"/>
                  <a:pt x="1176337" y="4762"/>
                  <a:pt x="1162050" y="0"/>
                </a:cubicBezTo>
              </a:path>
            </a:pathLst>
          </a:cu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25F2FE57-7D3C-3F21-AE4D-158845C3379E}"/>
              </a:ext>
            </a:extLst>
          </p:cNvPr>
          <p:cNvSpPr txBox="1"/>
          <p:nvPr/>
        </p:nvSpPr>
        <p:spPr>
          <a:xfrm>
            <a:off x="4037695" y="3986134"/>
            <a:ext cx="1335500" cy="400110"/>
          </a:xfrm>
          <a:prstGeom prst="rect">
            <a:avLst/>
          </a:prstGeom>
          <a:noFill/>
        </p:spPr>
        <p:txBody>
          <a:bodyPr wrap="square" rtlCol="0">
            <a:spAutoFit/>
          </a:bodyPr>
          <a:lstStyle/>
          <a:p>
            <a:pPr algn="ctr"/>
            <a:r>
              <a:rPr lang="en-US" altLang="zh-CN" sz="2000" b="1">
                <a:solidFill>
                  <a:schemeClr val="accent1"/>
                </a:solidFill>
                <a:latin typeface="微软雅黑" panose="020B0503020204020204" pitchFamily="34" charset="-122"/>
                <a:ea typeface="微软雅黑" panose="020B0503020204020204" pitchFamily="34" charset="-122"/>
                <a:cs typeface="+mn-ea"/>
              </a:rPr>
              <a:t>2026.9</a:t>
            </a:r>
            <a:endParaRPr lang="en-US" altLang="zh-CN" sz="2000" b="1" dirty="0">
              <a:solidFill>
                <a:schemeClr val="accent1"/>
              </a:solidFill>
              <a:latin typeface="微软雅黑" panose="020B0503020204020204" pitchFamily="34" charset="-122"/>
              <a:ea typeface="微软雅黑" panose="020B0503020204020204" pitchFamily="34" charset="-122"/>
              <a:cs typeface="+mn-ea"/>
            </a:endParaRPr>
          </a:p>
        </p:txBody>
      </p:sp>
      <p:sp>
        <p:nvSpPr>
          <p:cNvPr id="50" name="任意多边形: 形状 49">
            <a:extLst>
              <a:ext uri="{FF2B5EF4-FFF2-40B4-BE49-F238E27FC236}">
                <a16:creationId xmlns:a16="http://schemas.microsoft.com/office/drawing/2014/main" id="{2D5A3166-FD2C-1BD5-5DD2-4C7F4E8F301D}"/>
              </a:ext>
            </a:extLst>
          </p:cNvPr>
          <p:cNvSpPr/>
          <p:nvPr/>
        </p:nvSpPr>
        <p:spPr>
          <a:xfrm>
            <a:off x="4804268" y="3122963"/>
            <a:ext cx="739866" cy="315433"/>
          </a:xfrm>
          <a:custGeom>
            <a:avLst/>
            <a:gdLst>
              <a:gd name="connsiteX0" fmla="*/ 0 w 1130792"/>
              <a:gd name="connsiteY0" fmla="*/ 389293 h 389293"/>
              <a:gd name="connsiteX1" fmla="*/ 533400 w 1130792"/>
              <a:gd name="connsiteY1" fmla="*/ 122593 h 389293"/>
              <a:gd name="connsiteX2" fmla="*/ 1057275 w 1130792"/>
              <a:gd name="connsiteY2" fmla="*/ 8293 h 389293"/>
              <a:gd name="connsiteX3" fmla="*/ 1114425 w 1130792"/>
              <a:gd name="connsiteY3" fmla="*/ 17818 h 389293"/>
            </a:gdLst>
            <a:ahLst/>
            <a:cxnLst>
              <a:cxn ang="0">
                <a:pos x="connsiteX0" y="connsiteY0"/>
              </a:cxn>
              <a:cxn ang="0">
                <a:pos x="connsiteX1" y="connsiteY1"/>
              </a:cxn>
              <a:cxn ang="0">
                <a:pos x="connsiteX2" y="connsiteY2"/>
              </a:cxn>
              <a:cxn ang="0">
                <a:pos x="connsiteX3" y="connsiteY3"/>
              </a:cxn>
            </a:cxnLst>
            <a:rect l="l" t="t" r="r" b="b"/>
            <a:pathLst>
              <a:path w="1130792" h="389293">
                <a:moveTo>
                  <a:pt x="0" y="389293"/>
                </a:moveTo>
                <a:cubicBezTo>
                  <a:pt x="178594" y="287693"/>
                  <a:pt x="357188" y="186093"/>
                  <a:pt x="533400" y="122593"/>
                </a:cubicBezTo>
                <a:cubicBezTo>
                  <a:pt x="709612" y="59093"/>
                  <a:pt x="960438" y="25755"/>
                  <a:pt x="1057275" y="8293"/>
                </a:cubicBezTo>
                <a:cubicBezTo>
                  <a:pt x="1154113" y="-9170"/>
                  <a:pt x="1134269" y="4324"/>
                  <a:pt x="1114425" y="17818"/>
                </a:cubicBezTo>
              </a:path>
            </a:pathLst>
          </a:cu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9EEEAAE5-0166-3664-E5C0-32186EEF2BB2}"/>
              </a:ext>
            </a:extLst>
          </p:cNvPr>
          <p:cNvSpPr txBox="1"/>
          <p:nvPr/>
        </p:nvSpPr>
        <p:spPr>
          <a:xfrm>
            <a:off x="5152124" y="2435218"/>
            <a:ext cx="1360449" cy="400110"/>
          </a:xfrm>
          <a:prstGeom prst="rect">
            <a:avLst/>
          </a:prstGeom>
          <a:noFill/>
        </p:spPr>
        <p:txBody>
          <a:bodyPr wrap="square" rtlCol="0">
            <a:spAutoFit/>
          </a:bodyPr>
          <a:lstStyle/>
          <a:p>
            <a:pPr algn="ctr"/>
            <a:r>
              <a:rPr lang="en-US" altLang="zh-CN" sz="2000" b="1">
                <a:solidFill>
                  <a:schemeClr val="accent1"/>
                </a:solidFill>
                <a:latin typeface="微软雅黑" panose="020B0503020204020204" pitchFamily="34" charset="-122"/>
                <a:ea typeface="微软雅黑" panose="020B0503020204020204" pitchFamily="34" charset="-122"/>
                <a:cs typeface="+mn-ea"/>
              </a:rPr>
              <a:t>2026.12</a:t>
            </a:r>
            <a:endParaRPr lang="en-US" altLang="zh-CN" sz="2000" b="1" dirty="0">
              <a:solidFill>
                <a:schemeClr val="accent1"/>
              </a:solidFill>
              <a:latin typeface="微软雅黑" panose="020B0503020204020204" pitchFamily="34" charset="-122"/>
              <a:ea typeface="微软雅黑" panose="020B0503020204020204" pitchFamily="34" charset="-122"/>
              <a:cs typeface="+mn-ea"/>
            </a:endParaRPr>
          </a:p>
        </p:txBody>
      </p:sp>
      <p:sp>
        <p:nvSpPr>
          <p:cNvPr id="52" name="文本框 51">
            <a:extLst>
              <a:ext uri="{FF2B5EF4-FFF2-40B4-BE49-F238E27FC236}">
                <a16:creationId xmlns:a16="http://schemas.microsoft.com/office/drawing/2014/main" id="{5D6C23BC-BA55-BADF-58C5-873007B56F83}"/>
              </a:ext>
            </a:extLst>
          </p:cNvPr>
          <p:cNvSpPr txBox="1"/>
          <p:nvPr/>
        </p:nvSpPr>
        <p:spPr>
          <a:xfrm>
            <a:off x="3638195" y="4432341"/>
            <a:ext cx="2210738" cy="1049133"/>
          </a:xfrm>
          <a:prstGeom prst="rect">
            <a:avLst/>
          </a:prstGeom>
          <a:noFill/>
        </p:spPr>
        <p:txBody>
          <a:bodyPr wrap="square" rtlCol="0">
            <a:spAutoFit/>
          </a:bodyPr>
          <a:lstStyle/>
          <a:p>
            <a:pPr algn="ctr">
              <a:lnSpc>
                <a:spcPct val="120000"/>
              </a:lnSpc>
            </a:pPr>
            <a:r>
              <a:rPr lang="zh-CN" altLang="en-US" sz="2000" b="1">
                <a:solidFill>
                  <a:schemeClr val="accent1"/>
                </a:solidFill>
                <a:latin typeface="微软雅黑" panose="020B0503020204020204" pitchFamily="34" charset="-122"/>
                <a:ea typeface="微软雅黑" panose="020B0503020204020204" pitchFamily="34" charset="-122"/>
                <a:cs typeface="+mn-ea"/>
              </a:rPr>
              <a:t>完善方案</a:t>
            </a:r>
            <a:endParaRPr lang="en-US" altLang="zh-CN" sz="2000" b="1" dirty="0">
              <a:solidFill>
                <a:schemeClr val="accent1"/>
              </a:solidFill>
              <a:latin typeface="微软雅黑" panose="020B0503020204020204" pitchFamily="34" charset="-122"/>
              <a:ea typeface="微软雅黑" panose="020B0503020204020204" pitchFamily="34" charset="-122"/>
              <a:cs typeface="+mn-ea"/>
            </a:endParaRPr>
          </a:p>
          <a:p>
            <a:pPr algn="ctr">
              <a:lnSpc>
                <a:spcPct val="120000"/>
              </a:lnSpc>
            </a:pPr>
            <a:endParaRPr lang="en-US" altLang="zh-CN" sz="500" b="1" dirty="0">
              <a:solidFill>
                <a:schemeClr val="accent1"/>
              </a:solidFill>
              <a:latin typeface="微软雅黑" panose="020B0503020204020204" pitchFamily="34" charset="-122"/>
              <a:ea typeface="微软雅黑" panose="020B0503020204020204" pitchFamily="34" charset="-122"/>
              <a:cs typeface="+mn-ea"/>
            </a:endParaRPr>
          </a:p>
          <a:p>
            <a:pPr algn="ctr">
              <a:lnSpc>
                <a:spcPct val="120000"/>
              </a:lnSpc>
            </a:pPr>
            <a:r>
              <a:rPr lang="zh-CN" altLang="en-US" sz="1400" b="1" dirty="0">
                <a:latin typeface="微软雅黑" panose="020B0503020204020204" pitchFamily="34" charset="-122"/>
                <a:ea typeface="微软雅黑" panose="020B0503020204020204" pitchFamily="34" charset="-122"/>
              </a:rPr>
              <a:t>收集反馈意见，完善系列产品，增强市场竞争力</a:t>
            </a:r>
          </a:p>
        </p:txBody>
      </p:sp>
      <p:sp>
        <p:nvSpPr>
          <p:cNvPr id="53" name="任意多边形: 形状 52">
            <a:extLst>
              <a:ext uri="{FF2B5EF4-FFF2-40B4-BE49-F238E27FC236}">
                <a16:creationId xmlns:a16="http://schemas.microsoft.com/office/drawing/2014/main" id="{19C3307A-D7D3-BCA7-EF28-36068CFD9FA9}"/>
              </a:ext>
            </a:extLst>
          </p:cNvPr>
          <p:cNvSpPr/>
          <p:nvPr/>
        </p:nvSpPr>
        <p:spPr>
          <a:xfrm>
            <a:off x="6212922" y="2481825"/>
            <a:ext cx="1916175" cy="676772"/>
          </a:xfrm>
          <a:custGeom>
            <a:avLst/>
            <a:gdLst>
              <a:gd name="connsiteX0" fmla="*/ 0 w 1382636"/>
              <a:gd name="connsiteY0" fmla="*/ 1141164 h 1141164"/>
              <a:gd name="connsiteX1" fmla="*/ 390525 w 1382636"/>
              <a:gd name="connsiteY1" fmla="*/ 379164 h 1141164"/>
              <a:gd name="connsiteX2" fmla="*/ 1276350 w 1382636"/>
              <a:gd name="connsiteY2" fmla="*/ 36264 h 1141164"/>
              <a:gd name="connsiteX3" fmla="*/ 1333500 w 1382636"/>
              <a:gd name="connsiteY3" fmla="*/ 26739 h 1141164"/>
            </a:gdLst>
            <a:ahLst/>
            <a:cxnLst>
              <a:cxn ang="0">
                <a:pos x="connsiteX0" y="connsiteY0"/>
              </a:cxn>
              <a:cxn ang="0">
                <a:pos x="connsiteX1" y="connsiteY1"/>
              </a:cxn>
              <a:cxn ang="0">
                <a:pos x="connsiteX2" y="connsiteY2"/>
              </a:cxn>
              <a:cxn ang="0">
                <a:pos x="connsiteX3" y="connsiteY3"/>
              </a:cxn>
            </a:cxnLst>
            <a:rect l="l" t="t" r="r" b="b"/>
            <a:pathLst>
              <a:path w="1382636" h="1141164">
                <a:moveTo>
                  <a:pt x="0" y="1141164"/>
                </a:moveTo>
                <a:cubicBezTo>
                  <a:pt x="88900" y="852239"/>
                  <a:pt x="177800" y="563314"/>
                  <a:pt x="390525" y="379164"/>
                </a:cubicBezTo>
                <a:cubicBezTo>
                  <a:pt x="603250" y="195014"/>
                  <a:pt x="1119188" y="95001"/>
                  <a:pt x="1276350" y="36264"/>
                </a:cubicBezTo>
                <a:cubicBezTo>
                  <a:pt x="1433512" y="-22473"/>
                  <a:pt x="1383506" y="2133"/>
                  <a:pt x="1333500" y="26739"/>
                </a:cubicBezTo>
              </a:path>
            </a:pathLst>
          </a:cu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8EA38313-AB55-05F0-0EAF-28FEC057BC14}"/>
              </a:ext>
            </a:extLst>
          </p:cNvPr>
          <p:cNvSpPr txBox="1"/>
          <p:nvPr/>
        </p:nvSpPr>
        <p:spPr>
          <a:xfrm>
            <a:off x="7288461" y="2812913"/>
            <a:ext cx="2323949" cy="400110"/>
          </a:xfrm>
          <a:prstGeom prst="rect">
            <a:avLst/>
          </a:prstGeom>
          <a:noFill/>
        </p:spPr>
        <p:txBody>
          <a:bodyPr wrap="square" rtlCol="0">
            <a:spAutoFit/>
          </a:bodyPr>
          <a:lstStyle/>
          <a:p>
            <a:pPr algn="ctr"/>
            <a:r>
              <a:rPr lang="en-US" altLang="zh-CN" sz="2000" b="1">
                <a:solidFill>
                  <a:schemeClr val="accent1"/>
                </a:solidFill>
                <a:latin typeface="微软雅黑" panose="020B0503020204020204" pitchFamily="34" charset="-122"/>
                <a:ea typeface="微软雅黑" panose="020B0503020204020204" pitchFamily="34" charset="-122"/>
                <a:cs typeface="+mn-ea"/>
              </a:rPr>
              <a:t>2026 - 2028</a:t>
            </a:r>
            <a:endParaRPr lang="en-US" altLang="zh-CN" sz="2000" b="1" dirty="0">
              <a:solidFill>
                <a:schemeClr val="accent1"/>
              </a:solidFill>
              <a:latin typeface="微软雅黑" panose="020B0503020204020204" pitchFamily="34" charset="-122"/>
              <a:ea typeface="微软雅黑" panose="020B0503020204020204" pitchFamily="34" charset="-122"/>
              <a:cs typeface="+mn-ea"/>
            </a:endParaRPr>
          </a:p>
        </p:txBody>
      </p:sp>
      <p:sp>
        <p:nvSpPr>
          <p:cNvPr id="55" name="文本框 54">
            <a:extLst>
              <a:ext uri="{FF2B5EF4-FFF2-40B4-BE49-F238E27FC236}">
                <a16:creationId xmlns:a16="http://schemas.microsoft.com/office/drawing/2014/main" id="{A4D37CBC-153F-8FC6-9520-6CF0874CADF7}"/>
              </a:ext>
            </a:extLst>
          </p:cNvPr>
          <p:cNvSpPr txBox="1"/>
          <p:nvPr/>
        </p:nvSpPr>
        <p:spPr>
          <a:xfrm>
            <a:off x="7043125" y="3200191"/>
            <a:ext cx="2814620" cy="1307666"/>
          </a:xfrm>
          <a:prstGeom prst="rect">
            <a:avLst/>
          </a:prstGeom>
          <a:noFill/>
        </p:spPr>
        <p:txBody>
          <a:bodyPr wrap="square" rtlCol="0">
            <a:spAutoFit/>
          </a:bodyPr>
          <a:lstStyle/>
          <a:p>
            <a:pPr algn="ctr">
              <a:lnSpc>
                <a:spcPct val="120000"/>
              </a:lnSpc>
            </a:pPr>
            <a:r>
              <a:rPr lang="zh-CN" altLang="en-US" sz="2000" b="1" dirty="0">
                <a:solidFill>
                  <a:schemeClr val="accent1"/>
                </a:solidFill>
                <a:latin typeface="微软雅黑" panose="020B0503020204020204" pitchFamily="34" charset="-122"/>
                <a:ea typeface="微软雅黑" panose="020B0503020204020204" pitchFamily="34" charset="-122"/>
                <a:cs typeface="+mn-ea"/>
              </a:rPr>
              <a:t>市场</a:t>
            </a:r>
            <a:r>
              <a:rPr lang="zh-CN" altLang="en-US" sz="2000" b="1" dirty="0">
                <a:solidFill>
                  <a:schemeClr val="accent1"/>
                </a:solidFill>
                <a:latin typeface="微软雅黑" panose="020B0503020204020204" pitchFamily="34" charset="-122"/>
                <a:ea typeface="微软雅黑" panose="020B0503020204020204" pitchFamily="34" charset="-122"/>
                <a:cs typeface="+mn-ea"/>
                <a:sym typeface="+mn-ea"/>
              </a:rPr>
              <a:t>开拓</a:t>
            </a:r>
            <a:endParaRPr lang="en-US" altLang="zh-CN" sz="2000" b="1" dirty="0">
              <a:solidFill>
                <a:schemeClr val="accent1"/>
              </a:solidFill>
              <a:latin typeface="微软雅黑" panose="020B0503020204020204" pitchFamily="34" charset="-122"/>
              <a:ea typeface="微软雅黑" panose="020B0503020204020204" pitchFamily="34" charset="-122"/>
              <a:cs typeface="+mn-ea"/>
              <a:sym typeface="+mn-ea"/>
            </a:endParaRPr>
          </a:p>
          <a:p>
            <a:pPr algn="ctr">
              <a:lnSpc>
                <a:spcPct val="120000"/>
              </a:lnSpc>
            </a:pPr>
            <a:endParaRPr lang="en-US" altLang="zh-CN" sz="500" b="1" dirty="0">
              <a:solidFill>
                <a:schemeClr val="accent1"/>
              </a:solidFill>
              <a:latin typeface="微软雅黑" panose="020B0503020204020204" pitchFamily="34" charset="-122"/>
              <a:ea typeface="微软雅黑" panose="020B0503020204020204" pitchFamily="34" charset="-122"/>
              <a:cs typeface="+mn-ea"/>
            </a:endParaRPr>
          </a:p>
          <a:p>
            <a:pPr algn="ctr">
              <a:lnSpc>
                <a:spcPct val="120000"/>
              </a:lnSpc>
            </a:pPr>
            <a:r>
              <a:rPr lang="zh-CN" altLang="en-US" sz="1400" b="1" dirty="0">
                <a:latin typeface="微软雅黑" panose="020B0503020204020204" pitchFamily="34" charset="-122"/>
                <a:ea typeface="微软雅黑" panose="020B0503020204020204" pitchFamily="34" charset="-122"/>
              </a:rPr>
              <a:t>利用技术优势，建立属于自己的生产链及销售链，推动物流、信息流、资金流的有效流通。</a:t>
            </a:r>
          </a:p>
        </p:txBody>
      </p:sp>
      <p:sp>
        <p:nvSpPr>
          <p:cNvPr id="56" name="任意多边形: 形状 55">
            <a:extLst>
              <a:ext uri="{FF2B5EF4-FFF2-40B4-BE49-F238E27FC236}">
                <a16:creationId xmlns:a16="http://schemas.microsoft.com/office/drawing/2014/main" id="{3DB0396A-9E60-D290-5E1A-FFA291475AD4}"/>
              </a:ext>
            </a:extLst>
          </p:cNvPr>
          <p:cNvSpPr/>
          <p:nvPr/>
        </p:nvSpPr>
        <p:spPr>
          <a:xfrm>
            <a:off x="8726481" y="1753562"/>
            <a:ext cx="1840806" cy="576605"/>
          </a:xfrm>
          <a:custGeom>
            <a:avLst/>
            <a:gdLst>
              <a:gd name="connsiteX0" fmla="*/ 0 w 1230188"/>
              <a:gd name="connsiteY0" fmla="*/ 551661 h 551661"/>
              <a:gd name="connsiteX1" fmla="*/ 552450 w 1230188"/>
              <a:gd name="connsiteY1" fmla="*/ 151611 h 551661"/>
              <a:gd name="connsiteX2" fmla="*/ 1123950 w 1230188"/>
              <a:gd name="connsiteY2" fmla="*/ 8736 h 551661"/>
              <a:gd name="connsiteX3" fmla="*/ 1228725 w 1230188"/>
              <a:gd name="connsiteY3" fmla="*/ 27786 h 551661"/>
            </a:gdLst>
            <a:ahLst/>
            <a:cxnLst>
              <a:cxn ang="0">
                <a:pos x="connsiteX0" y="connsiteY0"/>
              </a:cxn>
              <a:cxn ang="0">
                <a:pos x="connsiteX1" y="connsiteY1"/>
              </a:cxn>
              <a:cxn ang="0">
                <a:pos x="connsiteX2" y="connsiteY2"/>
              </a:cxn>
              <a:cxn ang="0">
                <a:pos x="connsiteX3" y="connsiteY3"/>
              </a:cxn>
            </a:cxnLst>
            <a:rect l="l" t="t" r="r" b="b"/>
            <a:pathLst>
              <a:path w="1230188" h="551661">
                <a:moveTo>
                  <a:pt x="0" y="551661"/>
                </a:moveTo>
                <a:cubicBezTo>
                  <a:pt x="182562" y="396880"/>
                  <a:pt x="365125" y="242099"/>
                  <a:pt x="552450" y="151611"/>
                </a:cubicBezTo>
                <a:cubicBezTo>
                  <a:pt x="739775" y="61123"/>
                  <a:pt x="1011238" y="29373"/>
                  <a:pt x="1123950" y="8736"/>
                </a:cubicBezTo>
                <a:cubicBezTo>
                  <a:pt x="1236662" y="-11901"/>
                  <a:pt x="1232693" y="7942"/>
                  <a:pt x="1228725" y="27786"/>
                </a:cubicBezTo>
              </a:path>
            </a:pathLst>
          </a:cu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1C2E8791-010A-66F5-DD13-299A2E77E1F4}"/>
              </a:ext>
            </a:extLst>
          </p:cNvPr>
          <p:cNvSpPr txBox="1"/>
          <p:nvPr/>
        </p:nvSpPr>
        <p:spPr>
          <a:xfrm>
            <a:off x="9961985" y="2081715"/>
            <a:ext cx="1840806" cy="400110"/>
          </a:xfrm>
          <a:prstGeom prst="rect">
            <a:avLst/>
          </a:prstGeom>
          <a:noFill/>
        </p:spPr>
        <p:txBody>
          <a:bodyPr wrap="square" rtlCol="0">
            <a:spAutoFit/>
          </a:bodyPr>
          <a:lstStyle/>
          <a:p>
            <a:r>
              <a:rPr lang="en-US" altLang="zh-CN" sz="2000" b="1">
                <a:solidFill>
                  <a:schemeClr val="accent1"/>
                </a:solidFill>
                <a:latin typeface="微软雅黑" panose="020B0503020204020204" pitchFamily="34" charset="-122"/>
                <a:ea typeface="微软雅黑" panose="020B0503020204020204" pitchFamily="34" charset="-122"/>
                <a:cs typeface="+mn-ea"/>
              </a:rPr>
              <a:t>2029</a:t>
            </a:r>
            <a:r>
              <a:rPr lang="zh-CN" altLang="en-US" sz="2000" b="1">
                <a:solidFill>
                  <a:schemeClr val="accent1"/>
                </a:solidFill>
                <a:latin typeface="微软雅黑" panose="020B0503020204020204" pitchFamily="34" charset="-122"/>
                <a:ea typeface="微软雅黑" panose="020B0503020204020204" pitchFamily="34" charset="-122"/>
                <a:cs typeface="+mn-ea"/>
              </a:rPr>
              <a:t>年及以后</a:t>
            </a:r>
            <a:endParaRPr lang="zh-CN" altLang="en-US" sz="2000" b="1" dirty="0">
              <a:solidFill>
                <a:schemeClr val="accent1"/>
              </a:solidFill>
              <a:latin typeface="微软雅黑" panose="020B0503020204020204" pitchFamily="34" charset="-122"/>
              <a:ea typeface="微软雅黑" panose="020B0503020204020204" pitchFamily="34" charset="-122"/>
              <a:cs typeface="+mn-ea"/>
            </a:endParaRPr>
          </a:p>
        </p:txBody>
      </p:sp>
      <p:sp>
        <p:nvSpPr>
          <p:cNvPr id="58" name="文本框 57">
            <a:extLst>
              <a:ext uri="{FF2B5EF4-FFF2-40B4-BE49-F238E27FC236}">
                <a16:creationId xmlns:a16="http://schemas.microsoft.com/office/drawing/2014/main" id="{2DADB365-CA47-68C1-0FAA-22FE09249BBC}"/>
              </a:ext>
            </a:extLst>
          </p:cNvPr>
          <p:cNvSpPr txBox="1"/>
          <p:nvPr/>
        </p:nvSpPr>
        <p:spPr>
          <a:xfrm>
            <a:off x="9914978" y="2495779"/>
            <a:ext cx="1966710" cy="1307666"/>
          </a:xfrm>
          <a:prstGeom prst="rect">
            <a:avLst/>
          </a:prstGeom>
          <a:noFill/>
        </p:spPr>
        <p:txBody>
          <a:bodyPr wrap="square" rtlCol="0">
            <a:spAutoFit/>
          </a:bodyPr>
          <a:lstStyle/>
          <a:p>
            <a:pPr algn="ctr">
              <a:lnSpc>
                <a:spcPct val="120000"/>
              </a:lnSpc>
            </a:pPr>
            <a:r>
              <a:rPr lang="zh-CN" altLang="en-US" sz="2000" b="1" dirty="0">
                <a:solidFill>
                  <a:schemeClr val="accent1"/>
                </a:solidFill>
                <a:latin typeface="微软雅黑" panose="020B0503020204020204" pitchFamily="34" charset="-122"/>
                <a:ea typeface="微软雅黑" panose="020B0503020204020204" pitchFamily="34" charset="-122"/>
                <a:cs typeface="+mn-ea"/>
              </a:rPr>
              <a:t>规模化发展</a:t>
            </a:r>
            <a:endParaRPr lang="en-US" altLang="zh-CN" sz="2000" b="1" dirty="0">
              <a:solidFill>
                <a:schemeClr val="accent1"/>
              </a:solidFill>
              <a:latin typeface="微软雅黑" panose="020B0503020204020204" pitchFamily="34" charset="-122"/>
              <a:ea typeface="微软雅黑" panose="020B0503020204020204" pitchFamily="34" charset="-122"/>
              <a:cs typeface="+mn-ea"/>
            </a:endParaRPr>
          </a:p>
          <a:p>
            <a:pPr algn="ctr">
              <a:lnSpc>
                <a:spcPct val="120000"/>
              </a:lnSpc>
            </a:pPr>
            <a:endParaRPr lang="en-US" altLang="zh-CN" sz="500" b="1" dirty="0">
              <a:solidFill>
                <a:schemeClr val="accent1"/>
              </a:solidFill>
              <a:latin typeface="微软雅黑" panose="020B0503020204020204" pitchFamily="34" charset="-122"/>
              <a:ea typeface="微软雅黑" panose="020B0503020204020204" pitchFamily="34" charset="-122"/>
              <a:cs typeface="+mn-ea"/>
            </a:endParaRPr>
          </a:p>
          <a:p>
            <a:pPr algn="ctr">
              <a:lnSpc>
                <a:spcPct val="120000"/>
              </a:lnSpc>
            </a:pPr>
            <a:r>
              <a:rPr lang="zh-CN" altLang="en-US" sz="1400" b="1" dirty="0">
                <a:latin typeface="微软雅黑" panose="020B0503020204020204" pitchFamily="34" charset="-122"/>
                <a:ea typeface="微软雅黑" panose="020B0503020204020204" pitchFamily="34" charset="-122"/>
              </a:rPr>
              <a:t>稳固区域市场，拓展国内市场，做大做强，谋求进一步转型升级</a:t>
            </a:r>
          </a:p>
        </p:txBody>
      </p:sp>
      <p:sp>
        <p:nvSpPr>
          <p:cNvPr id="59" name="文本框 58">
            <a:extLst>
              <a:ext uri="{FF2B5EF4-FFF2-40B4-BE49-F238E27FC236}">
                <a16:creationId xmlns:a16="http://schemas.microsoft.com/office/drawing/2014/main" id="{A7507918-78EB-AFBB-C308-CD3144E33C98}"/>
              </a:ext>
            </a:extLst>
          </p:cNvPr>
          <p:cNvSpPr txBox="1"/>
          <p:nvPr/>
        </p:nvSpPr>
        <p:spPr>
          <a:xfrm>
            <a:off x="4829665" y="1035886"/>
            <a:ext cx="2038536" cy="1307666"/>
          </a:xfrm>
          <a:prstGeom prst="rect">
            <a:avLst/>
          </a:prstGeom>
          <a:noFill/>
        </p:spPr>
        <p:txBody>
          <a:bodyPr wrap="square" rtlCol="0">
            <a:spAutoFit/>
          </a:bodyPr>
          <a:lstStyle/>
          <a:p>
            <a:pPr algn="ctr">
              <a:lnSpc>
                <a:spcPct val="120000"/>
              </a:lnSpc>
            </a:pPr>
            <a:r>
              <a:rPr lang="zh-CN" altLang="en-US" sz="2000" b="1" dirty="0">
                <a:solidFill>
                  <a:schemeClr val="accent1"/>
                </a:solidFill>
                <a:latin typeface="微软雅黑" panose="020B0503020204020204" pitchFamily="34" charset="-122"/>
                <a:ea typeface="微软雅黑" panose="020B0503020204020204" pitchFamily="34" charset="-122"/>
                <a:cs typeface="+mn-ea"/>
              </a:rPr>
              <a:t>迭代升级</a:t>
            </a:r>
            <a:endParaRPr lang="en-US" altLang="zh-CN" sz="2000" b="1" dirty="0">
              <a:solidFill>
                <a:schemeClr val="accent1"/>
              </a:solidFill>
              <a:latin typeface="微软雅黑" panose="020B0503020204020204" pitchFamily="34" charset="-122"/>
              <a:ea typeface="微软雅黑" panose="020B0503020204020204" pitchFamily="34" charset="-122"/>
              <a:cs typeface="+mn-ea"/>
            </a:endParaRPr>
          </a:p>
          <a:p>
            <a:pPr algn="ctr">
              <a:lnSpc>
                <a:spcPct val="120000"/>
              </a:lnSpc>
            </a:pPr>
            <a:endParaRPr lang="en-US" altLang="zh-CN" sz="500" b="1" dirty="0">
              <a:gradFill>
                <a:gsLst>
                  <a:gs pos="34480">
                    <a:srgbClr val="00B0F0"/>
                  </a:gs>
                  <a:gs pos="28000">
                    <a:srgbClr val="00B0F0"/>
                  </a:gs>
                  <a:gs pos="100000">
                    <a:schemeClr val="bg1"/>
                  </a:gs>
                </a:gsLst>
                <a:lin ang="18900000" scaled="1"/>
              </a:gradFill>
              <a:latin typeface="微软雅黑" panose="020B0503020204020204" pitchFamily="34" charset="-122"/>
              <a:ea typeface="微软雅黑" panose="020B0503020204020204" pitchFamily="34" charset="-122"/>
              <a:cs typeface="+mn-ea"/>
            </a:endParaRPr>
          </a:p>
          <a:p>
            <a:pPr algn="ctr">
              <a:lnSpc>
                <a:spcPct val="120000"/>
              </a:lnSpc>
            </a:pPr>
            <a:r>
              <a:rPr lang="zh-CN" altLang="en-US" sz="1400" b="1" dirty="0">
                <a:latin typeface="微软雅黑" panose="020B0503020204020204" pitchFamily="34" charset="-122"/>
                <a:ea typeface="微软雅黑" panose="020B0503020204020204" pitchFamily="34" charset="-122"/>
              </a:rPr>
              <a:t>发挥核心技术，积极开展应用研究，拓宽市场应用前景</a:t>
            </a:r>
          </a:p>
        </p:txBody>
      </p:sp>
      <p:sp>
        <p:nvSpPr>
          <p:cNvPr id="60" name="TextBox 7">
            <a:extLst>
              <a:ext uri="{FF2B5EF4-FFF2-40B4-BE49-F238E27FC236}">
                <a16:creationId xmlns:a16="http://schemas.microsoft.com/office/drawing/2014/main" id="{580FB6BA-A742-7888-8A1D-EEBD59A33067}"/>
              </a:ext>
            </a:extLst>
          </p:cNvPr>
          <p:cNvSpPr txBox="1"/>
          <p:nvPr/>
        </p:nvSpPr>
        <p:spPr>
          <a:xfrm>
            <a:off x="110618" y="934749"/>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展望未来</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1" name="组合 60">
            <a:extLst>
              <a:ext uri="{FF2B5EF4-FFF2-40B4-BE49-F238E27FC236}">
                <a16:creationId xmlns:a16="http://schemas.microsoft.com/office/drawing/2014/main" id="{180D5A47-B47E-7608-88DF-19F112EB81DF}"/>
              </a:ext>
            </a:extLst>
          </p:cNvPr>
          <p:cNvGrpSpPr/>
          <p:nvPr/>
        </p:nvGrpSpPr>
        <p:grpSpPr>
          <a:xfrm>
            <a:off x="2293292" y="4447735"/>
            <a:ext cx="609600" cy="609600"/>
            <a:chOff x="10115550" y="942975"/>
            <a:chExt cx="609600" cy="609600"/>
          </a:xfrm>
        </p:grpSpPr>
        <p:sp>
          <p:nvSpPr>
            <p:cNvPr id="62" name="椭圆 61">
              <a:extLst>
                <a:ext uri="{FF2B5EF4-FFF2-40B4-BE49-F238E27FC236}">
                  <a16:creationId xmlns:a16="http://schemas.microsoft.com/office/drawing/2014/main" id="{42CFC93B-9F15-EF71-2BE5-649C9C69D66D}"/>
                </a:ext>
              </a:extLst>
            </p:cNvPr>
            <p:cNvSpPr/>
            <p:nvPr/>
          </p:nvSpPr>
          <p:spPr>
            <a:xfrm>
              <a:off x="10115550" y="942975"/>
              <a:ext cx="609600" cy="609600"/>
            </a:xfrm>
            <a:prstGeom prst="ellipse">
              <a:avLst/>
            </a:prstGeom>
            <a:solidFill>
              <a:schemeClr val="bg1"/>
            </a:solidFill>
            <a:ln>
              <a:solidFill>
                <a:schemeClr val="bg1"/>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椭圆 62">
              <a:extLst>
                <a:ext uri="{FF2B5EF4-FFF2-40B4-BE49-F238E27FC236}">
                  <a16:creationId xmlns:a16="http://schemas.microsoft.com/office/drawing/2014/main" id="{65EFB72D-2E25-EBD2-7AE1-D4FE4FA80BC8}"/>
                </a:ext>
              </a:extLst>
            </p:cNvPr>
            <p:cNvSpPr/>
            <p:nvPr/>
          </p:nvSpPr>
          <p:spPr>
            <a:xfrm>
              <a:off x="10262633" y="1090058"/>
              <a:ext cx="315433" cy="315433"/>
            </a:xfrm>
            <a:prstGeom prst="ellipse">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a:extLst>
              <a:ext uri="{FF2B5EF4-FFF2-40B4-BE49-F238E27FC236}">
                <a16:creationId xmlns:a16="http://schemas.microsoft.com/office/drawing/2014/main" id="{A6479C29-0192-FE2A-33A0-AC24C717CE6A}"/>
              </a:ext>
            </a:extLst>
          </p:cNvPr>
          <p:cNvGrpSpPr/>
          <p:nvPr/>
        </p:nvGrpSpPr>
        <p:grpSpPr>
          <a:xfrm>
            <a:off x="5604341" y="2901567"/>
            <a:ext cx="609600" cy="609600"/>
            <a:chOff x="10115550" y="942975"/>
            <a:chExt cx="609600" cy="609600"/>
          </a:xfrm>
        </p:grpSpPr>
        <p:sp>
          <p:nvSpPr>
            <p:cNvPr id="65" name="椭圆 64">
              <a:extLst>
                <a:ext uri="{FF2B5EF4-FFF2-40B4-BE49-F238E27FC236}">
                  <a16:creationId xmlns:a16="http://schemas.microsoft.com/office/drawing/2014/main" id="{958F93CC-CBE1-CC00-8D25-857D5B894C8B}"/>
                </a:ext>
              </a:extLst>
            </p:cNvPr>
            <p:cNvSpPr/>
            <p:nvPr/>
          </p:nvSpPr>
          <p:spPr>
            <a:xfrm>
              <a:off x="10115550" y="942975"/>
              <a:ext cx="609600" cy="609600"/>
            </a:xfrm>
            <a:prstGeom prst="ellipse">
              <a:avLst/>
            </a:prstGeom>
            <a:solidFill>
              <a:schemeClr val="bg1"/>
            </a:solidFill>
            <a:ln>
              <a:solidFill>
                <a:schemeClr val="bg1"/>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6" name="椭圆 65">
              <a:extLst>
                <a:ext uri="{FF2B5EF4-FFF2-40B4-BE49-F238E27FC236}">
                  <a16:creationId xmlns:a16="http://schemas.microsoft.com/office/drawing/2014/main" id="{11888C4D-AE0F-BEAC-85EC-85FFD10811FE}"/>
                </a:ext>
              </a:extLst>
            </p:cNvPr>
            <p:cNvSpPr/>
            <p:nvPr/>
          </p:nvSpPr>
          <p:spPr>
            <a:xfrm>
              <a:off x="10262633" y="1090058"/>
              <a:ext cx="315433" cy="315433"/>
            </a:xfrm>
            <a:prstGeom prst="ellipse">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D6912EDA-2AB9-2A08-5DB8-F884381B9BD0}"/>
              </a:ext>
            </a:extLst>
          </p:cNvPr>
          <p:cNvGrpSpPr/>
          <p:nvPr/>
        </p:nvGrpSpPr>
        <p:grpSpPr>
          <a:xfrm>
            <a:off x="8129097" y="2063831"/>
            <a:ext cx="609600" cy="609600"/>
            <a:chOff x="10115550" y="942975"/>
            <a:chExt cx="609600" cy="609600"/>
          </a:xfrm>
        </p:grpSpPr>
        <p:sp>
          <p:nvSpPr>
            <p:cNvPr id="68" name="椭圆 67">
              <a:extLst>
                <a:ext uri="{FF2B5EF4-FFF2-40B4-BE49-F238E27FC236}">
                  <a16:creationId xmlns:a16="http://schemas.microsoft.com/office/drawing/2014/main" id="{8DF66DE3-9479-5235-A8E4-55CA7A8CA0DA}"/>
                </a:ext>
              </a:extLst>
            </p:cNvPr>
            <p:cNvSpPr/>
            <p:nvPr/>
          </p:nvSpPr>
          <p:spPr>
            <a:xfrm>
              <a:off x="10115550" y="942975"/>
              <a:ext cx="609600" cy="609600"/>
            </a:xfrm>
            <a:prstGeom prst="ellipse">
              <a:avLst/>
            </a:prstGeom>
            <a:solidFill>
              <a:schemeClr val="bg1"/>
            </a:solidFill>
            <a:ln>
              <a:solidFill>
                <a:schemeClr val="bg1"/>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椭圆 68">
              <a:extLst>
                <a:ext uri="{FF2B5EF4-FFF2-40B4-BE49-F238E27FC236}">
                  <a16:creationId xmlns:a16="http://schemas.microsoft.com/office/drawing/2014/main" id="{648DD5F0-B695-BF75-C04E-0DE71B5808C7}"/>
                </a:ext>
              </a:extLst>
            </p:cNvPr>
            <p:cNvSpPr/>
            <p:nvPr/>
          </p:nvSpPr>
          <p:spPr>
            <a:xfrm>
              <a:off x="10262633" y="1090058"/>
              <a:ext cx="315433" cy="315433"/>
            </a:xfrm>
            <a:prstGeom prst="ellipse">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a:extLst>
              <a:ext uri="{FF2B5EF4-FFF2-40B4-BE49-F238E27FC236}">
                <a16:creationId xmlns:a16="http://schemas.microsoft.com/office/drawing/2014/main" id="{FFCDA695-BD8A-996F-4A30-58643333979E}"/>
              </a:ext>
            </a:extLst>
          </p:cNvPr>
          <p:cNvGrpSpPr/>
          <p:nvPr/>
        </p:nvGrpSpPr>
        <p:grpSpPr>
          <a:xfrm>
            <a:off x="10517288" y="1312667"/>
            <a:ext cx="609600" cy="609600"/>
            <a:chOff x="10115550" y="942975"/>
            <a:chExt cx="609600" cy="609600"/>
          </a:xfrm>
        </p:grpSpPr>
        <p:sp>
          <p:nvSpPr>
            <p:cNvPr id="71" name="椭圆 70">
              <a:extLst>
                <a:ext uri="{FF2B5EF4-FFF2-40B4-BE49-F238E27FC236}">
                  <a16:creationId xmlns:a16="http://schemas.microsoft.com/office/drawing/2014/main" id="{8A0ED0A9-05BB-0DB3-9EC1-090474E68699}"/>
                </a:ext>
              </a:extLst>
            </p:cNvPr>
            <p:cNvSpPr/>
            <p:nvPr/>
          </p:nvSpPr>
          <p:spPr>
            <a:xfrm>
              <a:off x="10115550" y="942975"/>
              <a:ext cx="609600" cy="609600"/>
            </a:xfrm>
            <a:prstGeom prst="ellipse">
              <a:avLst/>
            </a:prstGeom>
            <a:solidFill>
              <a:schemeClr val="bg1"/>
            </a:solidFill>
            <a:ln>
              <a:solidFill>
                <a:schemeClr val="bg1"/>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2" name="椭圆 71">
              <a:extLst>
                <a:ext uri="{FF2B5EF4-FFF2-40B4-BE49-F238E27FC236}">
                  <a16:creationId xmlns:a16="http://schemas.microsoft.com/office/drawing/2014/main" id="{0FA4862B-E58D-C3CC-8F96-223011359FC9}"/>
                </a:ext>
              </a:extLst>
            </p:cNvPr>
            <p:cNvSpPr/>
            <p:nvPr/>
          </p:nvSpPr>
          <p:spPr>
            <a:xfrm>
              <a:off x="10262633" y="1090058"/>
              <a:ext cx="315433" cy="315433"/>
            </a:xfrm>
            <a:prstGeom prst="ellipse">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5C0318F1-F544-131C-4536-391C66E07CD9}"/>
              </a:ext>
            </a:extLst>
          </p:cNvPr>
          <p:cNvGrpSpPr/>
          <p:nvPr/>
        </p:nvGrpSpPr>
        <p:grpSpPr>
          <a:xfrm>
            <a:off x="673505" y="5573509"/>
            <a:ext cx="609600" cy="609600"/>
            <a:chOff x="10115550" y="942975"/>
            <a:chExt cx="609600" cy="609600"/>
          </a:xfrm>
        </p:grpSpPr>
        <p:sp>
          <p:nvSpPr>
            <p:cNvPr id="74" name="椭圆 73">
              <a:extLst>
                <a:ext uri="{FF2B5EF4-FFF2-40B4-BE49-F238E27FC236}">
                  <a16:creationId xmlns:a16="http://schemas.microsoft.com/office/drawing/2014/main" id="{4CC15AFF-F6B9-A1E8-2D2E-2BA67F3596EE}"/>
                </a:ext>
              </a:extLst>
            </p:cNvPr>
            <p:cNvSpPr/>
            <p:nvPr/>
          </p:nvSpPr>
          <p:spPr>
            <a:xfrm>
              <a:off x="10115550" y="942975"/>
              <a:ext cx="609600" cy="609600"/>
            </a:xfrm>
            <a:prstGeom prst="ellipse">
              <a:avLst/>
            </a:prstGeom>
            <a:solidFill>
              <a:schemeClr val="bg1"/>
            </a:solidFill>
            <a:ln>
              <a:solidFill>
                <a:schemeClr val="bg1"/>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5" name="椭圆 74">
              <a:extLst>
                <a:ext uri="{FF2B5EF4-FFF2-40B4-BE49-F238E27FC236}">
                  <a16:creationId xmlns:a16="http://schemas.microsoft.com/office/drawing/2014/main" id="{FF468D28-297F-B960-6E51-BADE6F0619A4}"/>
                </a:ext>
              </a:extLst>
            </p:cNvPr>
            <p:cNvSpPr/>
            <p:nvPr/>
          </p:nvSpPr>
          <p:spPr>
            <a:xfrm>
              <a:off x="10262633" y="1090058"/>
              <a:ext cx="315433" cy="315433"/>
            </a:xfrm>
            <a:prstGeom prst="ellipse">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8B2BDE86-6D31-3CF9-0C4E-BFC8AB3A1639}"/>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3751734693"/>
      </p:ext>
    </p:extLst>
  </p:cSld>
  <p:clrMapOvr>
    <a:masterClrMapping/>
  </p:clrMapOvr>
  <mc:AlternateContent xmlns:mc="http://schemas.openxmlformats.org/markup-compatibility/2006" xmlns:p14="http://schemas.microsoft.com/office/powerpoint/2010/main">
    <mc:Choice Requires="p14">
      <p:transition spd="slow" p14:dur="2000" advTm="10675"/>
    </mc:Choice>
    <mc:Fallback xmlns="">
      <p:transition spd="slow" advTm="1067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6">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标题 4"/>
          <p:cNvSpPr>
            <a:spLocks noGrp="1"/>
          </p:cNvSpPr>
          <p:nvPr>
            <p:ph type="ctrTitle"/>
            <p:custDataLst>
              <p:tags r:id="rId2"/>
            </p:custDataLst>
          </p:nvPr>
        </p:nvSpPr>
        <p:spPr>
          <a:xfrm>
            <a:off x="295287" y="1024539"/>
            <a:ext cx="11896078" cy="1733550"/>
          </a:xfrm>
        </p:spPr>
        <p:txBody>
          <a:bodyPr>
            <a:noAutofit/>
          </a:bodyPr>
          <a:lstStyle/>
          <a:p>
            <a:pPr marL="0" algn="ctr">
              <a:lnSpc>
                <a:spcPct val="100000"/>
              </a:lnSpc>
              <a:spcBef>
                <a:spcPts val="0"/>
              </a:spcBef>
              <a:buClrTx/>
              <a:buSzTx/>
              <a:buFontTx/>
              <a:buNone/>
            </a:pPr>
            <a:r>
              <a:rPr lang="zh-CN" altLang="en-US" sz="8000">
                <a:ln w="10160">
                  <a:noFill/>
                  <a:prstDash val="solid"/>
                </a:ln>
                <a:solidFill>
                  <a:schemeClr val="bg1"/>
                </a:solidFill>
                <a:effectLst>
                  <a:outerShdw blurRad="38100" dist="22860" dir="5400000" algn="tl" rotWithShape="0">
                    <a:srgbClr val="000000">
                      <a:alpha val="30000"/>
                      <a:alpha val="30000"/>
                    </a:srgbClr>
                  </a:outerShdw>
                </a:effectLst>
                <a:latin typeface="华文隶书" panose="02010800040101010101" charset="-122"/>
                <a:ea typeface="华文隶书" panose="02010800040101010101" charset="-122"/>
                <a:cs typeface="华文隶书" panose="02010800040101010101" charset="-122"/>
              </a:rPr>
              <a:t>为耕者谋利，为食者造福！</a:t>
            </a:r>
          </a:p>
        </p:txBody>
      </p:sp>
      <p:sp>
        <p:nvSpPr>
          <p:cNvPr id="4" name="文本框 3"/>
          <p:cNvSpPr txBox="1"/>
          <p:nvPr/>
        </p:nvSpPr>
        <p:spPr>
          <a:xfrm>
            <a:off x="686534" y="4266235"/>
            <a:ext cx="11200661" cy="830997"/>
          </a:xfrm>
          <a:prstGeom prst="rect">
            <a:avLst/>
          </a:prstGeom>
          <a:noFill/>
        </p:spPr>
        <p:txBody>
          <a:bodyPr wrap="square" rtlCol="0">
            <a:spAutoFit/>
          </a:bodyPr>
          <a:lstStyle/>
          <a:p>
            <a:r>
              <a:rPr lang="zh-CN" altLang="en-US" sz="4800">
                <a:ln w="15875">
                  <a:noFill/>
                </a:ln>
                <a:solidFill>
                  <a:schemeClr val="bg1"/>
                </a:solidFill>
                <a:effectLst/>
                <a:latin typeface="汉仪锐智" panose="00020600040101010101" charset="-122"/>
                <a:ea typeface="汉仪锐智" panose="00020600040101010101" charset="-122"/>
                <a:cs typeface="汉仪锐智" panose="00020600040101010101" charset="-122"/>
              </a:rPr>
              <a:t>保护生态固碳增汇，助力国家乡村振兴！</a:t>
            </a:r>
          </a:p>
        </p:txBody>
      </p:sp>
      <p:sp>
        <p:nvSpPr>
          <p:cNvPr id="2" name="文本框 1">
            <a:extLst>
              <a:ext uri="{FF2B5EF4-FFF2-40B4-BE49-F238E27FC236}">
                <a16:creationId xmlns:a16="http://schemas.microsoft.com/office/drawing/2014/main" id="{1E9DA9CF-1C13-0375-084E-2892F5CAEDBF}"/>
              </a:ext>
            </a:extLst>
          </p:cNvPr>
          <p:cNvSpPr txBox="1"/>
          <p:nvPr/>
        </p:nvSpPr>
        <p:spPr>
          <a:xfrm>
            <a:off x="4675551" y="5384464"/>
            <a:ext cx="2648266" cy="369332"/>
          </a:xfrm>
          <a:prstGeom prst="rect">
            <a:avLst/>
          </a:prstGeom>
          <a:noFill/>
        </p:spPr>
        <p:txBody>
          <a:bodyPr wrap="square" rtlCol="0">
            <a:spAutoFit/>
          </a:bodyPr>
          <a:lstStyle/>
          <a:p>
            <a:pPr algn="l"/>
            <a:r>
              <a:rPr lang="zh-CN" altLang="en-US" b="1">
                <a:solidFill>
                  <a:schemeClr val="bg1"/>
                </a:solidFill>
                <a:latin typeface="仿宋_GB2312" charset="0"/>
                <a:ea typeface="仿宋_GB2312" charset="0"/>
                <a:cs typeface="仿宋_GB2312" charset="0"/>
              </a:rPr>
              <a:t>指导老师：*** 教授</a:t>
            </a:r>
          </a:p>
        </p:txBody>
      </p:sp>
      <p:sp>
        <p:nvSpPr>
          <p:cNvPr id="8" name="文本框 7">
            <a:extLst>
              <a:ext uri="{FF2B5EF4-FFF2-40B4-BE49-F238E27FC236}">
                <a16:creationId xmlns:a16="http://schemas.microsoft.com/office/drawing/2014/main" id="{DD8416DE-EFFF-43FD-A912-5FA74508F472}"/>
              </a:ext>
            </a:extLst>
          </p:cNvPr>
          <p:cNvSpPr txBox="1"/>
          <p:nvPr/>
        </p:nvSpPr>
        <p:spPr>
          <a:xfrm>
            <a:off x="8937762" y="5401699"/>
            <a:ext cx="3381194" cy="369332"/>
          </a:xfrm>
          <a:prstGeom prst="rect">
            <a:avLst/>
          </a:prstGeom>
          <a:noFill/>
        </p:spPr>
        <p:txBody>
          <a:bodyPr wrap="square" rtlCol="0">
            <a:spAutoFit/>
          </a:bodyPr>
          <a:lstStyle/>
          <a:p>
            <a:pPr algn="l"/>
            <a:r>
              <a:rPr lang="zh-CN" altLang="en-US" b="1">
                <a:solidFill>
                  <a:schemeClr val="bg1"/>
                </a:solidFill>
                <a:latin typeface="仿宋_GB2312" charset="0"/>
                <a:ea typeface="仿宋_GB2312" charset="0"/>
                <a:cs typeface="仿宋_GB2312" charset="0"/>
              </a:rPr>
              <a:t>参赛队长：**</a:t>
            </a:r>
          </a:p>
        </p:txBody>
      </p:sp>
      <p:sp>
        <p:nvSpPr>
          <p:cNvPr id="10" name="文本框 9">
            <a:extLst>
              <a:ext uri="{FF2B5EF4-FFF2-40B4-BE49-F238E27FC236}">
                <a16:creationId xmlns:a16="http://schemas.microsoft.com/office/drawing/2014/main" id="{9A65DF7A-EF9E-686A-AD01-6C1118BDE6E2}"/>
              </a:ext>
            </a:extLst>
          </p:cNvPr>
          <p:cNvSpPr txBox="1"/>
          <p:nvPr/>
        </p:nvSpPr>
        <p:spPr>
          <a:xfrm>
            <a:off x="949779" y="5401699"/>
            <a:ext cx="2111827" cy="369332"/>
          </a:xfrm>
          <a:prstGeom prst="rect">
            <a:avLst/>
          </a:prstGeom>
          <a:noFill/>
        </p:spPr>
        <p:txBody>
          <a:bodyPr wrap="square" rtlCol="0">
            <a:spAutoFit/>
          </a:bodyPr>
          <a:lstStyle/>
          <a:p>
            <a:pPr algn="l"/>
            <a:r>
              <a:rPr lang="zh-CN" altLang="en-US" b="1">
                <a:solidFill>
                  <a:schemeClr val="bg1"/>
                </a:solidFill>
                <a:latin typeface="仿宋_GB2312" charset="0"/>
                <a:ea typeface="仿宋_GB2312" charset="0"/>
                <a:cs typeface="仿宋_GB2312" charset="0"/>
              </a:rPr>
              <a:t>参赛组别：学术组</a:t>
            </a:r>
          </a:p>
        </p:txBody>
      </p:sp>
      <p:sp>
        <p:nvSpPr>
          <p:cNvPr id="15" name="标题 4">
            <a:extLst>
              <a:ext uri="{FF2B5EF4-FFF2-40B4-BE49-F238E27FC236}">
                <a16:creationId xmlns:a16="http://schemas.microsoft.com/office/drawing/2014/main" id="{D76814A4-BB8A-3EA0-D6FF-8E0DBCD73AAE}"/>
              </a:ext>
            </a:extLst>
          </p:cNvPr>
          <p:cNvSpPr txBox="1">
            <a:spLocks/>
          </p:cNvSpPr>
          <p:nvPr>
            <p:custDataLst>
              <p:tags r:id="rId3"/>
            </p:custDataLst>
          </p:nvPr>
        </p:nvSpPr>
        <p:spPr>
          <a:xfrm>
            <a:off x="120382" y="144604"/>
            <a:ext cx="5694492" cy="405130"/>
          </a:xfrm>
          <a:prstGeom prst="rect">
            <a:avLst/>
          </a:prstGeom>
        </p:spPr>
        <p:txBody>
          <a:bodyPr vert="horz" lIns="90000" tIns="46800" rIns="90000" bIns="4680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lnSpc>
                <a:spcPct val="100000"/>
              </a:lnSpc>
              <a:spcBef>
                <a:spcPts val="0"/>
              </a:spcBef>
            </a:pPr>
            <a:r>
              <a:rPr lang="zh-CN" altLang="en-US" sz="2000">
                <a:ln w="10160">
                  <a:noFill/>
                  <a:prstDash val="solid"/>
                </a:ln>
                <a:solidFill>
                  <a:schemeClr val="bg1"/>
                </a:solidFill>
                <a:effectLst>
                  <a:outerShdw blurRad="38100" dist="22860" dir="5400000" algn="tl" rotWithShape="0">
                    <a:srgbClr val="000000">
                      <a:alpha val="30000"/>
                      <a:alpha val="30000"/>
                    </a:srgbClr>
                  </a:outerShdw>
                </a:effectLst>
                <a:latin typeface="华文隶书" panose="02010800040101010101" charset="-122"/>
                <a:ea typeface="华文隶书" panose="02010800040101010101" charset="-122"/>
                <a:cs typeface="华文隶书" panose="02010800040101010101" charset="-122"/>
              </a:rPr>
              <a:t> 第三届“创青春”中国青年碳中和创新创业大赛</a:t>
            </a:r>
          </a:p>
        </p:txBody>
      </p:sp>
      <p:pic>
        <p:nvPicPr>
          <p:cNvPr id="14" name="图片 13">
            <a:extLst>
              <a:ext uri="{FF2B5EF4-FFF2-40B4-BE49-F238E27FC236}">
                <a16:creationId xmlns:a16="http://schemas.microsoft.com/office/drawing/2014/main" id="{1A26CF34-3FDF-6F46-AA9F-50F26946B7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591765"/>
            <a:ext cx="12192000" cy="1671304"/>
          </a:xfrm>
          <a:prstGeom prst="rect">
            <a:avLst/>
          </a:prstGeom>
        </p:spPr>
      </p:pic>
      <p:pic>
        <p:nvPicPr>
          <p:cNvPr id="9" name="图片 8">
            <a:extLst>
              <a:ext uri="{FF2B5EF4-FFF2-40B4-BE49-F238E27FC236}">
                <a16:creationId xmlns:a16="http://schemas.microsoft.com/office/drawing/2014/main" id="{8450CBDC-79F7-D8FE-1AA5-489CC35222F4}"/>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216"/>
    </mc:Choice>
    <mc:Fallback xmlns="">
      <p:transition spd="slow" advTm="82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635" y="814503"/>
            <a:ext cx="12190730" cy="4947105"/>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72603"/>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行业现状</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6">
            <a:extLst>
              <a:ext uri="{FF2B5EF4-FFF2-40B4-BE49-F238E27FC236}">
                <a16:creationId xmlns:a16="http://schemas.microsoft.com/office/drawing/2014/main" id="{B166AAB2-47E1-C6A6-D771-4F810ABBE876}"/>
              </a:ext>
            </a:extLst>
          </p:cNvPr>
          <p:cNvSpPr txBox="1"/>
          <p:nvPr/>
        </p:nvSpPr>
        <p:spPr>
          <a:xfrm>
            <a:off x="275652" y="1316888"/>
            <a:ext cx="11640696" cy="1604285"/>
          </a:xfrm>
          <a:prstGeom prst="rect">
            <a:avLst/>
          </a:prstGeom>
          <a:noFill/>
        </p:spPr>
        <p:txBody>
          <a:bodyPr wrap="square" rtlCol="0">
            <a:spAutoFit/>
          </a:bodyPr>
          <a:lstStyle/>
          <a:p>
            <a:pPr marL="0" marR="0" lvl="0" indent="457200" algn="just" defTabSz="1219200" rtl="0" eaLnBrk="1" fontAlgn="auto" latinLnBrk="0" hangingPunct="1">
              <a:lnSpc>
                <a:spcPts val="3000"/>
              </a:lnSpc>
              <a:spcBef>
                <a:spcPts val="0"/>
              </a:spcBef>
              <a:spcAft>
                <a:spcPts val="0"/>
              </a:spcAft>
              <a:buClrTx/>
              <a:buSzTx/>
              <a:buFontTx/>
              <a:buNone/>
              <a:defRPr/>
            </a:pPr>
            <a:r>
              <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202</a:t>
            </a:r>
            <a:r>
              <a:rPr lang="en-US" altLang="zh-CN" sz="2000" b="1">
                <a:latin typeface="微软雅黑" panose="020B0503020204020204" pitchFamily="34" charset="-122"/>
                <a:ea typeface="微软雅黑" panose="020B0503020204020204" pitchFamily="34" charset="-122"/>
                <a:cs typeface="+mn-ea"/>
                <a:sym typeface="+mn-lt"/>
              </a:rPr>
              <a:t>4</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年度全国温室气体自愿减排交易市场正式启动，强制碳市场和自愿碳市场共同构成全国碳市场体系，碳排放交易市场活力稳步提升，相比于</a:t>
            </a:r>
            <a:r>
              <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2022</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年，</a:t>
            </a:r>
            <a:r>
              <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2023</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年全国碳交易市场呈现</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量价齐升</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的态势，</a:t>
            </a:r>
            <a:r>
              <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2024</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年全国碳排放权交易市场收盘价首次突破</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每吨百元</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。截至</a:t>
            </a:r>
            <a:r>
              <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2024</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年底，全国碳排放配额（</a:t>
            </a:r>
            <a:r>
              <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CEA</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）累计成交量与成交额达</a:t>
            </a:r>
            <a:r>
              <a:rPr lang="en-US" altLang="zh-CN" sz="2000" b="1">
                <a:latin typeface="微软雅黑" panose="020B0503020204020204" pitchFamily="34" charset="-122"/>
                <a:ea typeface="微软雅黑" panose="020B0503020204020204" pitchFamily="34" charset="-122"/>
                <a:cs typeface="+mn-ea"/>
                <a:sym typeface="+mn-lt"/>
              </a:rPr>
              <a:t>6.30</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亿吨和</a:t>
            </a:r>
            <a:r>
              <a:rPr kumimoji="0" lang="en-US" altLang="zh-CN" sz="2400" b="1" i="0" u="none" strike="noStrike" kern="1200" cap="none" spc="0" normalizeH="0" baseline="0" noProof="0">
                <a:ln>
                  <a:noFill/>
                </a:ln>
                <a:solidFill>
                  <a:srgbClr val="DD7105"/>
                </a:solidFill>
                <a:effectLst>
                  <a:outerShdw blurRad="38100" dist="25400" dir="2700000" algn="tl">
                    <a:srgbClr val="000000">
                      <a:alpha val="37000"/>
                    </a:srgbClr>
                  </a:outerShdw>
                </a:effectLst>
                <a:uLnTx/>
                <a:uFillTx/>
                <a:latin typeface="微软雅黑" panose="020B0503020204020204" pitchFamily="34" charset="-122"/>
                <a:ea typeface="微软雅黑" panose="020B0503020204020204" pitchFamily="34" charset="-122"/>
                <a:cs typeface="+mn-ea"/>
                <a:sym typeface="+mn-lt"/>
              </a:rPr>
              <a:t>430.33</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亿元</a:t>
            </a:r>
            <a:r>
              <a:rPr lang="zh-CN" altLang="en-US" sz="2000" b="1">
                <a:latin typeface="微软雅黑" panose="020B0503020204020204" pitchFamily="34" charset="-122"/>
                <a:ea typeface="微软雅黑" panose="020B0503020204020204" pitchFamily="34" charset="-122"/>
                <a:cs typeface="+mn-ea"/>
                <a:sym typeface="+mn-lt"/>
              </a:rPr>
              <a:t>。</a:t>
            </a:r>
            <a:endParaRPr lang="zh-CN" altLang="en-US" sz="2000" b="1" dirty="0">
              <a:latin typeface="微软雅黑" panose="020B0503020204020204" pitchFamily="34" charset="-122"/>
              <a:ea typeface="微软雅黑" panose="020B0503020204020204" pitchFamily="34" charset="-122"/>
              <a:cs typeface="+mn-ea"/>
              <a:sym typeface="+mn-lt"/>
            </a:endParaRPr>
          </a:p>
        </p:txBody>
      </p:sp>
      <p:sp>
        <p:nvSpPr>
          <p:cNvPr id="11" name="TextBox 6">
            <a:extLst>
              <a:ext uri="{FF2B5EF4-FFF2-40B4-BE49-F238E27FC236}">
                <a16:creationId xmlns:a16="http://schemas.microsoft.com/office/drawing/2014/main" id="{4DBAFEAD-DB71-38D2-1408-00D8AA8CCB56}"/>
              </a:ext>
            </a:extLst>
          </p:cNvPr>
          <p:cNvSpPr txBox="1"/>
          <p:nvPr/>
        </p:nvSpPr>
        <p:spPr>
          <a:xfrm>
            <a:off x="8576927" y="5948090"/>
            <a:ext cx="3791645" cy="375103"/>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en-US" altLang="zh-CN" sz="1400">
                <a:solidFill>
                  <a:schemeClr val="bg1">
                    <a:lumMod val="95000"/>
                  </a:schemeClr>
                </a:solidFill>
                <a:sym typeface="+mn-lt"/>
              </a:rPr>
              <a:t>——</a:t>
            </a:r>
            <a:r>
              <a:rPr lang="zh-CN" altLang="en-US" sz="1400">
                <a:solidFill>
                  <a:schemeClr val="bg1">
                    <a:lumMod val="95000"/>
                  </a:schemeClr>
                </a:solidFill>
                <a:sym typeface="+mn-lt"/>
              </a:rPr>
              <a:t>数据来源：</a:t>
            </a:r>
            <a:r>
              <a:rPr lang="en-US" altLang="zh-CN" sz="1400">
                <a:solidFill>
                  <a:schemeClr val="bg1">
                    <a:lumMod val="95000"/>
                  </a:schemeClr>
                </a:solidFill>
                <a:sym typeface="+mn-lt"/>
              </a:rPr>
              <a:t>2024</a:t>
            </a:r>
            <a:r>
              <a:rPr lang="zh-CN" altLang="en-US" sz="1400">
                <a:solidFill>
                  <a:schemeClr val="bg1">
                    <a:lumMod val="95000"/>
                  </a:schemeClr>
                </a:solidFill>
                <a:sym typeface="+mn-lt"/>
              </a:rPr>
              <a:t>中国碳市场发展报告</a:t>
            </a:r>
            <a:endParaRPr lang="zh-CN" altLang="en-US" sz="1400" dirty="0">
              <a:solidFill>
                <a:schemeClr val="bg1">
                  <a:lumMod val="95000"/>
                </a:schemeClr>
              </a:solidFill>
              <a:sym typeface="+mn-lt"/>
            </a:endParaRPr>
          </a:p>
        </p:txBody>
      </p:sp>
      <p:grpSp>
        <p:nvGrpSpPr>
          <p:cNvPr id="18" name="组合 17">
            <a:extLst>
              <a:ext uri="{FF2B5EF4-FFF2-40B4-BE49-F238E27FC236}">
                <a16:creationId xmlns:a16="http://schemas.microsoft.com/office/drawing/2014/main" id="{13F8F88D-26E0-0B6E-678D-E4EC1F5DF52F}"/>
              </a:ext>
            </a:extLst>
          </p:cNvPr>
          <p:cNvGrpSpPr/>
          <p:nvPr/>
        </p:nvGrpSpPr>
        <p:grpSpPr>
          <a:xfrm>
            <a:off x="3513319" y="2974790"/>
            <a:ext cx="5679753" cy="2923026"/>
            <a:chOff x="466933" y="3291277"/>
            <a:chExt cx="6173722" cy="2679553"/>
          </a:xfrm>
          <a:effectLst>
            <a:outerShdw blurRad="50800" dist="38100" dir="8100000" algn="tr" rotWithShape="0">
              <a:prstClr val="black">
                <a:alpha val="40000"/>
              </a:prstClr>
            </a:outerShdw>
          </a:effectLst>
        </p:grpSpPr>
        <p:pic>
          <p:nvPicPr>
            <p:cNvPr id="8" name="图片 7">
              <a:extLst>
                <a:ext uri="{FF2B5EF4-FFF2-40B4-BE49-F238E27FC236}">
                  <a16:creationId xmlns:a16="http://schemas.microsoft.com/office/drawing/2014/main" id="{4F17C06E-5209-57B5-14A9-AB0F9D7B8A33}"/>
                </a:ext>
              </a:extLst>
            </p:cNvPr>
            <p:cNvPicPr>
              <a:picLocks noChangeAspect="1"/>
            </p:cNvPicPr>
            <p:nvPr/>
          </p:nvPicPr>
          <p:blipFill>
            <a:blip r:embed="rId5">
              <a:extLst>
                <a:ext uri="{28A0092B-C50C-407E-A947-70E740481C1C}">
                  <a14:useLocalDpi xmlns:a14="http://schemas.microsoft.com/office/drawing/2010/main" val="0"/>
                </a:ext>
              </a:extLst>
            </a:blip>
            <a:srcRect l="3257" r="3639" b="6261"/>
            <a:stretch/>
          </p:blipFill>
          <p:spPr>
            <a:xfrm>
              <a:off x="466933" y="3331725"/>
              <a:ext cx="6173722" cy="2639105"/>
            </a:xfrm>
            <a:prstGeom prst="rect">
              <a:avLst/>
            </a:prstGeom>
            <a:ln>
              <a:solidFill>
                <a:schemeClr val="bg2">
                  <a:lumMod val="50000"/>
                </a:schemeClr>
              </a:solidFill>
            </a:ln>
            <a:effectLst>
              <a:outerShdw blurRad="50800" dist="38100" dir="5400000" algn="t" rotWithShape="0">
                <a:prstClr val="black">
                  <a:alpha val="40000"/>
                </a:prstClr>
              </a:outerShdw>
              <a:reflection blurRad="25400" stA="25000" endPos="40000" dist="101600" dir="5400000" sy="-100000" algn="bl" rotWithShape="0"/>
            </a:effectLst>
          </p:spPr>
        </p:pic>
        <p:sp>
          <p:nvSpPr>
            <p:cNvPr id="14" name="文本框 13">
              <a:extLst>
                <a:ext uri="{FF2B5EF4-FFF2-40B4-BE49-F238E27FC236}">
                  <a16:creationId xmlns:a16="http://schemas.microsoft.com/office/drawing/2014/main" id="{2AD713E8-0313-96BC-C14B-37EAC9BA0793}"/>
                </a:ext>
              </a:extLst>
            </p:cNvPr>
            <p:cNvSpPr txBox="1"/>
            <p:nvPr/>
          </p:nvSpPr>
          <p:spPr>
            <a:xfrm>
              <a:off x="841633" y="3291277"/>
              <a:ext cx="3695145" cy="253926"/>
            </a:xfrm>
            <a:prstGeom prst="rect">
              <a:avLst/>
            </a:prstGeom>
            <a:noFill/>
          </p:spPr>
          <p:txBody>
            <a:bodyPr wrap="square" rtlCol="0">
              <a:spAutoFit/>
            </a:bodyPr>
            <a:lstStyle/>
            <a:p>
              <a:r>
                <a:rPr lang="zh-CN" altLang="en-US" sz="1200" b="1" i="0">
                  <a:solidFill>
                    <a:srgbClr val="494949"/>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全国碳市场交易运行情况（单位：万吨）</a:t>
              </a:r>
              <a:endParaRPr lang="zh-CN" altLang="en-US" sz="1200">
                <a:effectLst>
                  <a:outerShdw blurRad="50800" dist="38100" dir="2700000" algn="tl" rotWithShape="0">
                    <a:prstClr val="black">
                      <a:alpha val="40000"/>
                    </a:prstClr>
                  </a:outerShdw>
                </a:effectLst>
              </a:endParaRPr>
            </a:p>
          </p:txBody>
        </p:sp>
      </p:grpSp>
      <p:pic>
        <p:nvPicPr>
          <p:cNvPr id="4" name="图片 3">
            <a:extLst>
              <a:ext uri="{FF2B5EF4-FFF2-40B4-BE49-F238E27FC236}">
                <a16:creationId xmlns:a16="http://schemas.microsoft.com/office/drawing/2014/main" id="{373EE8B0-D8B8-03D8-DCF8-E5FA787284E6}"/>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1265047556"/>
      </p:ext>
    </p:extLst>
  </p:cSld>
  <p:clrMapOvr>
    <a:masterClrMapping/>
  </p:clrMapOvr>
  <mc:AlternateContent xmlns:mc="http://schemas.openxmlformats.org/markup-compatibility/2006" xmlns:p14="http://schemas.microsoft.com/office/powerpoint/2010/main">
    <mc:Choice Requires="p14">
      <p:transition spd="slow" p14:dur="2000" advTm="18409"/>
    </mc:Choice>
    <mc:Fallback xmlns="">
      <p:transition spd="slow" advTm="1840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45401"/>
            <a:ext cx="12190730" cy="5328845"/>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72603"/>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行业痛点</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6">
            <a:extLst>
              <a:ext uri="{FF2B5EF4-FFF2-40B4-BE49-F238E27FC236}">
                <a16:creationId xmlns:a16="http://schemas.microsoft.com/office/drawing/2014/main" id="{B166AAB2-47E1-C6A6-D771-4F810ABBE876}"/>
              </a:ext>
            </a:extLst>
          </p:cNvPr>
          <p:cNvSpPr txBox="1"/>
          <p:nvPr/>
        </p:nvSpPr>
        <p:spPr>
          <a:xfrm>
            <a:off x="418134" y="1826978"/>
            <a:ext cx="11638156" cy="1211357"/>
          </a:xfrm>
          <a:prstGeom prst="rect">
            <a:avLst/>
          </a:prstGeom>
          <a:noFill/>
        </p:spPr>
        <p:txBody>
          <a:bodyPr wrap="square" rtlCol="0">
            <a:spAutoFit/>
          </a:bodyPr>
          <a:lstStyle/>
          <a:p>
            <a:pPr marL="0" marR="0" lvl="0" indent="0" algn="just" defTabSz="1219200" rtl="0" eaLnBrk="1" fontAlgn="auto" latinLnBrk="0" hangingPunct="1">
              <a:lnSpc>
                <a:spcPts val="3000"/>
              </a:lnSpc>
              <a:spcBef>
                <a:spcPts val="0"/>
              </a:spcBef>
              <a:spcAft>
                <a:spcPts val="0"/>
              </a:spcAft>
              <a:buClrTx/>
              <a:buSzTx/>
              <a:buFontTx/>
              <a:buNone/>
              <a:defRPr/>
            </a:pPr>
            <a:r>
              <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        </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仅</a:t>
            </a:r>
            <a:r>
              <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2021</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年，全球碳排放量</a:t>
            </a: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338.8</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亿吨</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，同比增长</a:t>
            </a: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5.6%</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a:t>
            </a:r>
            <a:r>
              <a:rPr lang="zh-CN" altLang="en-US" sz="2000" b="1">
                <a:latin typeface="微软雅黑" panose="020B0503020204020204" pitchFamily="34" charset="-122"/>
                <a:ea typeface="微软雅黑" panose="020B0503020204020204" pitchFamily="34" charset="-122"/>
                <a:cs typeface="+mn-ea"/>
                <a:sym typeface="+mn-lt"/>
              </a:rPr>
              <a:t>累计</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排放总量上，美国一直领先于所有国家，自</a:t>
            </a:r>
            <a:r>
              <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1800</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年以来，美国累计排放的二氧化碳量</a:t>
            </a: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4219.1</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亿吨</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，几乎是中国的两倍，也几乎是中国和欧盟</a:t>
            </a:r>
            <a:r>
              <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27</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国累计碳排放的总和。</a:t>
            </a:r>
            <a:endPar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11" name="TextBox 6">
            <a:extLst>
              <a:ext uri="{FF2B5EF4-FFF2-40B4-BE49-F238E27FC236}">
                <a16:creationId xmlns:a16="http://schemas.microsoft.com/office/drawing/2014/main" id="{4DBAFEAD-DB71-38D2-1408-00D8AA8CCB56}"/>
              </a:ext>
            </a:extLst>
          </p:cNvPr>
          <p:cNvSpPr txBox="1"/>
          <p:nvPr/>
        </p:nvSpPr>
        <p:spPr>
          <a:xfrm>
            <a:off x="7563775" y="6097964"/>
            <a:ext cx="4625685" cy="375103"/>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en-US" altLang="zh-CN" sz="1400">
                <a:solidFill>
                  <a:schemeClr val="bg1">
                    <a:lumMod val="95000"/>
                  </a:schemeClr>
                </a:solidFill>
                <a:sym typeface="+mn-lt"/>
              </a:rPr>
              <a:t>——</a:t>
            </a:r>
            <a:r>
              <a:rPr lang="zh-CN" altLang="en-US" sz="1400">
                <a:solidFill>
                  <a:schemeClr val="bg1">
                    <a:lumMod val="95000"/>
                  </a:schemeClr>
                </a:solidFill>
                <a:sym typeface="+mn-lt"/>
              </a:rPr>
              <a:t>数据来源：海南省绿色金融研究院整理分析（</a:t>
            </a:r>
            <a:r>
              <a:rPr lang="en-US" altLang="zh-CN" sz="1400">
                <a:solidFill>
                  <a:schemeClr val="bg1">
                    <a:lumMod val="95000"/>
                  </a:schemeClr>
                </a:solidFill>
                <a:sym typeface="+mn-lt"/>
              </a:rPr>
              <a:t>2021</a:t>
            </a:r>
            <a:r>
              <a:rPr lang="zh-CN" altLang="en-US" sz="1400">
                <a:solidFill>
                  <a:schemeClr val="bg1">
                    <a:lumMod val="95000"/>
                  </a:schemeClr>
                </a:solidFill>
                <a:sym typeface="+mn-lt"/>
              </a:rPr>
              <a:t>）</a:t>
            </a:r>
            <a:endParaRPr lang="zh-CN" altLang="en-US" sz="1400" dirty="0">
              <a:solidFill>
                <a:schemeClr val="bg1">
                  <a:lumMod val="95000"/>
                </a:schemeClr>
              </a:solidFill>
              <a:sym typeface="+mn-lt"/>
            </a:endParaRPr>
          </a:p>
        </p:txBody>
      </p:sp>
      <p:graphicFrame>
        <p:nvGraphicFramePr>
          <p:cNvPr id="70" name="图表 69">
            <a:extLst>
              <a:ext uri="{FF2B5EF4-FFF2-40B4-BE49-F238E27FC236}">
                <a16:creationId xmlns:a16="http://schemas.microsoft.com/office/drawing/2014/main" id="{725525A8-26FE-7E99-7D40-6F7E449C29B0}"/>
              </a:ext>
            </a:extLst>
          </p:cNvPr>
          <p:cNvGraphicFramePr>
            <a:graphicFrameLocks/>
          </p:cNvGraphicFramePr>
          <p:nvPr>
            <p:extLst>
              <p:ext uri="{D42A27DB-BD31-4B8C-83A1-F6EECF244321}">
                <p14:modId xmlns:p14="http://schemas.microsoft.com/office/powerpoint/2010/main" val="2212996525"/>
              </p:ext>
            </p:extLst>
          </p:nvPr>
        </p:nvGraphicFramePr>
        <p:xfrm>
          <a:off x="6486085" y="3138030"/>
          <a:ext cx="4726409" cy="28745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1" name="图表 70">
            <a:extLst>
              <a:ext uri="{FF2B5EF4-FFF2-40B4-BE49-F238E27FC236}">
                <a16:creationId xmlns:a16="http://schemas.microsoft.com/office/drawing/2014/main" id="{450C9278-4BC4-068A-F5FE-84886932738D}"/>
              </a:ext>
            </a:extLst>
          </p:cNvPr>
          <p:cNvGraphicFramePr>
            <a:graphicFrameLocks/>
          </p:cNvGraphicFramePr>
          <p:nvPr>
            <p:extLst>
              <p:ext uri="{D42A27DB-BD31-4B8C-83A1-F6EECF244321}">
                <p14:modId xmlns:p14="http://schemas.microsoft.com/office/powerpoint/2010/main" val="3343478038"/>
              </p:ext>
            </p:extLst>
          </p:nvPr>
        </p:nvGraphicFramePr>
        <p:xfrm>
          <a:off x="1028907" y="3138030"/>
          <a:ext cx="4726409" cy="2874569"/>
        </p:xfrm>
        <a:graphic>
          <a:graphicData uri="http://schemas.openxmlformats.org/drawingml/2006/chart">
            <c:chart xmlns:c="http://schemas.openxmlformats.org/drawingml/2006/chart" xmlns:r="http://schemas.openxmlformats.org/officeDocument/2006/relationships" r:id="rId6"/>
          </a:graphicData>
        </a:graphic>
      </p:graphicFrame>
      <p:sp>
        <p:nvSpPr>
          <p:cNvPr id="72" name="TextBox 6">
            <a:extLst>
              <a:ext uri="{FF2B5EF4-FFF2-40B4-BE49-F238E27FC236}">
                <a16:creationId xmlns:a16="http://schemas.microsoft.com/office/drawing/2014/main" id="{E6D70987-955B-9159-1315-4C4BA8D1CAC0}"/>
              </a:ext>
            </a:extLst>
          </p:cNvPr>
          <p:cNvSpPr txBox="1"/>
          <p:nvPr/>
        </p:nvSpPr>
        <p:spPr>
          <a:xfrm>
            <a:off x="318921" y="1357202"/>
            <a:ext cx="5566974" cy="448008"/>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kumimoji="0" lang="en-US" altLang="zh-CN" sz="22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1</a:t>
            </a:r>
            <a:r>
              <a:rPr lang="en-US" altLang="zh-CN" sz="2200" b="1">
                <a:latin typeface="微软雅黑" panose="020B0503020204020204" pitchFamily="34" charset="-122"/>
                <a:ea typeface="微软雅黑" panose="020B0503020204020204" pitchFamily="34" charset="-122"/>
                <a:cs typeface="+mn-ea"/>
                <a:sym typeface="+mn-lt"/>
              </a:rPr>
              <a:t>. </a:t>
            </a:r>
            <a:r>
              <a:rPr kumimoji="0" lang="zh-CN" altLang="en-US" sz="22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经济发展带来二氧化碳排放量持续增长</a:t>
            </a:r>
            <a:endParaRPr kumimoji="0" lang="zh-CN" altLang="en-US" sz="2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pic>
        <p:nvPicPr>
          <p:cNvPr id="4" name="图片 3">
            <a:extLst>
              <a:ext uri="{FF2B5EF4-FFF2-40B4-BE49-F238E27FC236}">
                <a16:creationId xmlns:a16="http://schemas.microsoft.com/office/drawing/2014/main" id="{E29F9DD4-555F-E782-B7D7-57CA2E40908A}"/>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3366576396"/>
      </p:ext>
    </p:extLst>
  </p:cSld>
  <p:clrMapOvr>
    <a:masterClrMapping/>
  </p:clrMapOvr>
  <mc:AlternateContent xmlns:mc="http://schemas.openxmlformats.org/markup-compatibility/2006" xmlns:p14="http://schemas.microsoft.com/office/powerpoint/2010/main">
    <mc:Choice Requires="p14">
      <p:transition spd="slow" p14:dur="2000" advTm="10880"/>
    </mc:Choice>
    <mc:Fallback xmlns="">
      <p:transition spd="slow" advTm="1088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110739"/>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90359"/>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行业痛点</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6">
            <a:extLst>
              <a:ext uri="{FF2B5EF4-FFF2-40B4-BE49-F238E27FC236}">
                <a16:creationId xmlns:a16="http://schemas.microsoft.com/office/drawing/2014/main" id="{B166AAB2-47E1-C6A6-D771-4F810ABBE876}"/>
              </a:ext>
            </a:extLst>
          </p:cNvPr>
          <p:cNvSpPr txBox="1"/>
          <p:nvPr/>
        </p:nvSpPr>
        <p:spPr>
          <a:xfrm>
            <a:off x="652507" y="2736046"/>
            <a:ext cx="5240420" cy="1980799"/>
          </a:xfrm>
          <a:prstGeom prst="rect">
            <a:avLst/>
          </a:prstGeom>
          <a:noFill/>
        </p:spPr>
        <p:txBody>
          <a:bodyPr wrap="square" rtlCol="0">
            <a:spAutoFit/>
          </a:bodyPr>
          <a:lstStyle/>
          <a:p>
            <a:pPr marL="0" marR="0" lvl="0" indent="0" algn="just" defTabSz="1219200" rtl="0" eaLnBrk="1" fontAlgn="auto" latinLnBrk="0" hangingPunct="1">
              <a:lnSpc>
                <a:spcPts val="3000"/>
              </a:lnSpc>
              <a:spcBef>
                <a:spcPts val="0"/>
              </a:spcBef>
              <a:spcAft>
                <a:spcPts val="0"/>
              </a:spcAft>
              <a:buClrTx/>
              <a:buSzTx/>
              <a:buFontTx/>
              <a:buNone/>
              <a:defRPr/>
            </a:pPr>
            <a:r>
              <a:rPr lang="en-US" altLang="zh-CN" sz="2000" b="1">
                <a:latin typeface="微软雅黑" panose="020B0503020204020204" pitchFamily="34" charset="-122"/>
                <a:ea typeface="微软雅黑" panose="020B0503020204020204" pitchFamily="34" charset="-122"/>
                <a:cs typeface="+mn-ea"/>
                <a:sym typeface="+mn-lt"/>
              </a:rPr>
              <a:t>       </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在北京、上海、天津、重庆、湖北、广东、深圳、福建</a:t>
            </a:r>
            <a:r>
              <a:rPr lang="en-US" altLang="zh-CN" sz="2000" b="1">
                <a:latin typeface="微软雅黑" panose="020B0503020204020204" pitchFamily="34" charset="-122"/>
                <a:ea typeface="微软雅黑" panose="020B0503020204020204" pitchFamily="34" charset="-122"/>
                <a:cs typeface="+mn-ea"/>
                <a:sym typeface="+mn-lt"/>
              </a:rPr>
              <a:t>8</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个省市开展的碳交易工作，目前仍属于</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试点阶段</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，均分布在经济较发达地区。</a:t>
            </a:r>
            <a:endPar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1219200" rtl="0" eaLnBrk="1" fontAlgn="auto" latinLnBrk="0" hangingPunct="1">
              <a:lnSpc>
                <a:spcPts val="3000"/>
              </a:lnSpc>
              <a:spcBef>
                <a:spcPts val="0"/>
              </a:spcBef>
              <a:spcAft>
                <a:spcPts val="0"/>
              </a:spcAft>
              <a:buClrTx/>
              <a:buSzTx/>
              <a:buFontTx/>
              <a:buNone/>
              <a:defRPr/>
            </a:pPr>
            <a:endParaRPr kumimoji="0" lang="en-US" altLang="zh-CN"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11" name="TextBox 6">
            <a:extLst>
              <a:ext uri="{FF2B5EF4-FFF2-40B4-BE49-F238E27FC236}">
                <a16:creationId xmlns:a16="http://schemas.microsoft.com/office/drawing/2014/main" id="{4DBAFEAD-DB71-38D2-1408-00D8AA8CCB56}"/>
              </a:ext>
            </a:extLst>
          </p:cNvPr>
          <p:cNvSpPr txBox="1"/>
          <p:nvPr/>
        </p:nvSpPr>
        <p:spPr>
          <a:xfrm>
            <a:off x="7555051" y="5893773"/>
            <a:ext cx="4634409" cy="375103"/>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r">
              <a:lnSpc>
                <a:spcPct val="150000"/>
              </a:lnSpc>
            </a:pPr>
            <a:r>
              <a:rPr lang="en-US" altLang="zh-CN" sz="1400">
                <a:solidFill>
                  <a:schemeClr val="bg1">
                    <a:lumMod val="95000"/>
                  </a:schemeClr>
                </a:solidFill>
                <a:sym typeface="+mn-lt"/>
              </a:rPr>
              <a:t>——</a:t>
            </a:r>
            <a:r>
              <a:rPr lang="zh-CN" altLang="en-US" sz="1400">
                <a:solidFill>
                  <a:schemeClr val="bg1">
                    <a:lumMod val="95000"/>
                  </a:schemeClr>
                </a:solidFill>
                <a:sym typeface="+mn-lt"/>
              </a:rPr>
              <a:t>数据来源：</a:t>
            </a:r>
            <a:r>
              <a:rPr lang="en-US" altLang="zh-CN" sz="1400">
                <a:solidFill>
                  <a:schemeClr val="bg1">
                    <a:lumMod val="95000"/>
                  </a:schemeClr>
                </a:solidFill>
                <a:sym typeface="+mn-lt"/>
              </a:rPr>
              <a:t>2024</a:t>
            </a:r>
            <a:r>
              <a:rPr lang="zh-CN" altLang="en-US" sz="1400">
                <a:solidFill>
                  <a:schemeClr val="bg1">
                    <a:lumMod val="95000"/>
                  </a:schemeClr>
                </a:solidFill>
                <a:sym typeface="+mn-lt"/>
              </a:rPr>
              <a:t>年国务院政策例行吹风会</a:t>
            </a:r>
            <a:endParaRPr lang="zh-CN" altLang="en-US" sz="1400" dirty="0">
              <a:solidFill>
                <a:schemeClr val="bg1">
                  <a:lumMod val="95000"/>
                </a:schemeClr>
              </a:solidFill>
              <a:sym typeface="+mn-lt"/>
            </a:endParaRPr>
          </a:p>
        </p:txBody>
      </p:sp>
      <p:grpSp>
        <p:nvGrpSpPr>
          <p:cNvPr id="14" name="组合 13">
            <a:extLst>
              <a:ext uri="{FF2B5EF4-FFF2-40B4-BE49-F238E27FC236}">
                <a16:creationId xmlns:a16="http://schemas.microsoft.com/office/drawing/2014/main" id="{C6F70041-24E1-ED7C-6F9E-6FC1FAC8C6FE}"/>
              </a:ext>
            </a:extLst>
          </p:cNvPr>
          <p:cNvGrpSpPr/>
          <p:nvPr/>
        </p:nvGrpSpPr>
        <p:grpSpPr>
          <a:xfrm>
            <a:off x="6453875" y="1386903"/>
            <a:ext cx="5085443" cy="4180079"/>
            <a:chOff x="6096000" y="1828800"/>
            <a:chExt cx="5085443" cy="4180079"/>
          </a:xfrm>
        </p:grpSpPr>
        <p:grpSp>
          <p:nvGrpSpPr>
            <p:cNvPr id="4" name="组合 3">
              <a:extLst>
                <a:ext uri="{FF2B5EF4-FFF2-40B4-BE49-F238E27FC236}">
                  <a16:creationId xmlns:a16="http://schemas.microsoft.com/office/drawing/2014/main" id="{E3CD15EE-CDDF-2CD7-EBBF-A44E14BC658D}"/>
                </a:ext>
              </a:extLst>
            </p:cNvPr>
            <p:cNvGrpSpPr/>
            <p:nvPr/>
          </p:nvGrpSpPr>
          <p:grpSpPr>
            <a:xfrm>
              <a:off x="6096000" y="1828800"/>
              <a:ext cx="5085443" cy="4180079"/>
              <a:chOff x="613692" y="615176"/>
              <a:chExt cx="6946028" cy="5709424"/>
            </a:xfrm>
            <a:solidFill>
              <a:schemeClr val="bg2">
                <a:lumMod val="50000"/>
              </a:schemeClr>
            </a:solidFill>
          </p:grpSpPr>
          <p:sp>
            <p:nvSpPr>
              <p:cNvPr id="12" name="江西">
                <a:extLst>
                  <a:ext uri="{FF2B5EF4-FFF2-40B4-BE49-F238E27FC236}">
                    <a16:creationId xmlns:a16="http://schemas.microsoft.com/office/drawing/2014/main" id="{24EA9603-A42D-C5AD-93F6-DD9B5DA147B3}"/>
                  </a:ext>
                </a:extLst>
              </p:cNvPr>
              <p:cNvSpPr/>
              <p:nvPr/>
            </p:nvSpPr>
            <p:spPr bwMode="auto">
              <a:xfrm>
                <a:off x="5428552" y="4417074"/>
                <a:ext cx="670923" cy="894564"/>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15" name="黑龙江">
                <a:extLst>
                  <a:ext uri="{FF2B5EF4-FFF2-40B4-BE49-F238E27FC236}">
                    <a16:creationId xmlns:a16="http://schemas.microsoft.com/office/drawing/2014/main" id="{B2D25175-BAC8-A8E7-A362-8E3A1030FE79}"/>
                  </a:ext>
                </a:extLst>
              </p:cNvPr>
              <p:cNvSpPr/>
              <p:nvPr/>
            </p:nvSpPr>
            <p:spPr bwMode="auto">
              <a:xfrm>
                <a:off x="6046854" y="615176"/>
                <a:ext cx="1512866" cy="1460244"/>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16" name="湖北">
                <a:extLst>
                  <a:ext uri="{FF2B5EF4-FFF2-40B4-BE49-F238E27FC236}">
                    <a16:creationId xmlns:a16="http://schemas.microsoft.com/office/drawing/2014/main" id="{594E0AB5-40E1-FA08-015A-0BB508D07E5B}"/>
                  </a:ext>
                </a:extLst>
              </p:cNvPr>
              <p:cNvSpPr/>
              <p:nvPr/>
            </p:nvSpPr>
            <p:spPr bwMode="auto">
              <a:xfrm>
                <a:off x="4705008" y="3943481"/>
                <a:ext cx="1052428" cy="657768"/>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17" name="山东">
                <a:extLst>
                  <a:ext uri="{FF2B5EF4-FFF2-40B4-BE49-F238E27FC236}">
                    <a16:creationId xmlns:a16="http://schemas.microsoft.com/office/drawing/2014/main" id="{A13F2423-EBCC-03C4-83D8-3ADFD41989EB}"/>
                  </a:ext>
                </a:extLst>
              </p:cNvPr>
              <p:cNvSpPr/>
              <p:nvPr/>
            </p:nvSpPr>
            <p:spPr bwMode="auto">
              <a:xfrm>
                <a:off x="5546951" y="3101538"/>
                <a:ext cx="947186" cy="605146"/>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19" name="安徽">
                <a:extLst>
                  <a:ext uri="{FF2B5EF4-FFF2-40B4-BE49-F238E27FC236}">
                    <a16:creationId xmlns:a16="http://schemas.microsoft.com/office/drawing/2014/main" id="{3DA14B4A-D690-AD65-D4C4-1D94A04C21DD}"/>
                  </a:ext>
                </a:extLst>
              </p:cNvPr>
              <p:cNvSpPr/>
              <p:nvPr/>
            </p:nvSpPr>
            <p:spPr bwMode="auto">
              <a:xfrm>
                <a:off x="5573261" y="3680374"/>
                <a:ext cx="644612" cy="828787"/>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20" name="山西">
                <a:extLst>
                  <a:ext uri="{FF2B5EF4-FFF2-40B4-BE49-F238E27FC236}">
                    <a16:creationId xmlns:a16="http://schemas.microsoft.com/office/drawing/2014/main" id="{C1DE359E-EEA2-1498-3986-FA4B13357F3F}"/>
                  </a:ext>
                </a:extLst>
              </p:cNvPr>
              <p:cNvSpPr/>
              <p:nvPr/>
            </p:nvSpPr>
            <p:spPr bwMode="auto">
              <a:xfrm>
                <a:off x="4968115" y="2720033"/>
                <a:ext cx="513059" cy="999807"/>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22" name="吉林">
                <a:extLst>
                  <a:ext uri="{FF2B5EF4-FFF2-40B4-BE49-F238E27FC236}">
                    <a16:creationId xmlns:a16="http://schemas.microsoft.com/office/drawing/2014/main" id="{CD448B96-BE79-E5CE-B520-366182EF16E1}"/>
                  </a:ext>
                </a:extLst>
              </p:cNvPr>
              <p:cNvSpPr/>
              <p:nvPr/>
            </p:nvSpPr>
            <p:spPr bwMode="auto">
              <a:xfrm>
                <a:off x="6217874" y="1733381"/>
                <a:ext cx="1118205" cy="828787"/>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24" name="湖南">
                <a:extLst>
                  <a:ext uri="{FF2B5EF4-FFF2-40B4-BE49-F238E27FC236}">
                    <a16:creationId xmlns:a16="http://schemas.microsoft.com/office/drawing/2014/main" id="{C66667F8-583A-22A7-1B0E-D7D1AC8D6ACA}"/>
                  </a:ext>
                </a:extLst>
              </p:cNvPr>
              <p:cNvSpPr/>
              <p:nvPr/>
            </p:nvSpPr>
            <p:spPr bwMode="auto">
              <a:xfrm>
                <a:off x="4763642" y="4441003"/>
                <a:ext cx="763011" cy="868253"/>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25" name="江苏">
                <a:extLst>
                  <a:ext uri="{FF2B5EF4-FFF2-40B4-BE49-F238E27FC236}">
                    <a16:creationId xmlns:a16="http://schemas.microsoft.com/office/drawing/2014/main" id="{C4CA7D15-4D09-6E69-6F8F-733928C20A3C}"/>
                  </a:ext>
                </a:extLst>
              </p:cNvPr>
              <p:cNvSpPr/>
              <p:nvPr/>
            </p:nvSpPr>
            <p:spPr bwMode="auto">
              <a:xfrm>
                <a:off x="5744281" y="3588286"/>
                <a:ext cx="763011" cy="670923"/>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26" name="福建">
                <a:extLst>
                  <a:ext uri="{FF2B5EF4-FFF2-40B4-BE49-F238E27FC236}">
                    <a16:creationId xmlns:a16="http://schemas.microsoft.com/office/drawing/2014/main" id="{886B6AD9-DDB6-6547-3E81-712D79A39E87}"/>
                  </a:ext>
                </a:extLst>
              </p:cNvPr>
              <p:cNvSpPr/>
              <p:nvPr/>
            </p:nvSpPr>
            <p:spPr bwMode="auto">
              <a:xfrm>
                <a:off x="5770592" y="4680181"/>
                <a:ext cx="618302" cy="749855"/>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27" name="河南">
                <a:extLst>
                  <a:ext uri="{FF2B5EF4-FFF2-40B4-BE49-F238E27FC236}">
                    <a16:creationId xmlns:a16="http://schemas.microsoft.com/office/drawing/2014/main" id="{DA6F4833-311B-13E4-2127-9B1A07DDD588}"/>
                  </a:ext>
                </a:extLst>
              </p:cNvPr>
              <p:cNvSpPr/>
              <p:nvPr/>
            </p:nvSpPr>
            <p:spPr bwMode="auto">
              <a:xfrm>
                <a:off x="4981270" y="3428041"/>
                <a:ext cx="802477" cy="789321"/>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28" name="辽宁">
                <a:extLst>
                  <a:ext uri="{FF2B5EF4-FFF2-40B4-BE49-F238E27FC236}">
                    <a16:creationId xmlns:a16="http://schemas.microsoft.com/office/drawing/2014/main" id="{BAB91A38-2A7D-7424-266F-AD824BD0A863}"/>
                  </a:ext>
                </a:extLst>
              </p:cNvPr>
              <p:cNvSpPr>
                <a:spLocks noEditPoints="1"/>
              </p:cNvSpPr>
              <p:nvPr/>
            </p:nvSpPr>
            <p:spPr bwMode="auto">
              <a:xfrm>
                <a:off x="5967922" y="2180663"/>
                <a:ext cx="815632" cy="802477"/>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29" name="浙江">
                <a:extLst>
                  <a:ext uri="{FF2B5EF4-FFF2-40B4-BE49-F238E27FC236}">
                    <a16:creationId xmlns:a16="http://schemas.microsoft.com/office/drawing/2014/main" id="{7CBC8489-805F-7558-E63B-60F6ED4CDC1E}"/>
                  </a:ext>
                </a:extLst>
              </p:cNvPr>
              <p:cNvSpPr/>
              <p:nvPr/>
            </p:nvSpPr>
            <p:spPr bwMode="auto">
              <a:xfrm>
                <a:off x="6028937" y="4206588"/>
                <a:ext cx="539370" cy="631457"/>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30" name="广东">
                <a:extLst>
                  <a:ext uri="{FF2B5EF4-FFF2-40B4-BE49-F238E27FC236}">
                    <a16:creationId xmlns:a16="http://schemas.microsoft.com/office/drawing/2014/main" id="{CA4BBF52-7112-07AA-4B7F-B163D59A6EE8}"/>
                  </a:ext>
                </a:extLst>
              </p:cNvPr>
              <p:cNvSpPr>
                <a:spLocks noEditPoints="1"/>
              </p:cNvSpPr>
              <p:nvPr/>
            </p:nvSpPr>
            <p:spPr bwMode="auto">
              <a:xfrm>
                <a:off x="4880789" y="5164548"/>
                <a:ext cx="1091895" cy="841943"/>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31" name="天津">
                <a:extLst>
                  <a:ext uri="{FF2B5EF4-FFF2-40B4-BE49-F238E27FC236}">
                    <a16:creationId xmlns:a16="http://schemas.microsoft.com/office/drawing/2014/main" id="{1B48BDC0-6439-825F-7716-3B2B30DBE4D5}"/>
                  </a:ext>
                </a:extLst>
              </p:cNvPr>
              <p:cNvSpPr/>
              <p:nvPr/>
            </p:nvSpPr>
            <p:spPr bwMode="auto">
              <a:xfrm>
                <a:off x="5744281" y="2785810"/>
                <a:ext cx="157864" cy="263107"/>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32" name="北京">
                <a:extLst>
                  <a:ext uri="{FF2B5EF4-FFF2-40B4-BE49-F238E27FC236}">
                    <a16:creationId xmlns:a16="http://schemas.microsoft.com/office/drawing/2014/main" id="{27E118BA-0A83-8C37-3FAB-CFCBC9E41965}"/>
                  </a:ext>
                </a:extLst>
              </p:cNvPr>
              <p:cNvSpPr/>
              <p:nvPr/>
            </p:nvSpPr>
            <p:spPr bwMode="auto">
              <a:xfrm>
                <a:off x="5573261" y="2654256"/>
                <a:ext cx="236796" cy="263107"/>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33" name="河北">
                <a:extLst>
                  <a:ext uri="{FF2B5EF4-FFF2-40B4-BE49-F238E27FC236}">
                    <a16:creationId xmlns:a16="http://schemas.microsoft.com/office/drawing/2014/main" id="{2189E404-8E42-B8BC-51A8-385525EA960D}"/>
                  </a:ext>
                </a:extLst>
              </p:cNvPr>
              <p:cNvSpPr>
                <a:spLocks noEditPoints="1"/>
              </p:cNvSpPr>
              <p:nvPr/>
            </p:nvSpPr>
            <p:spPr bwMode="auto">
              <a:xfrm>
                <a:off x="5362776" y="2404304"/>
                <a:ext cx="749855" cy="1052428"/>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34" name="内蒙古">
                <a:extLst>
                  <a:ext uri="{FF2B5EF4-FFF2-40B4-BE49-F238E27FC236}">
                    <a16:creationId xmlns:a16="http://schemas.microsoft.com/office/drawing/2014/main" id="{993FCCE8-6AA7-141F-4F44-76717C6444D5}"/>
                  </a:ext>
                </a:extLst>
              </p:cNvPr>
              <p:cNvSpPr/>
              <p:nvPr/>
            </p:nvSpPr>
            <p:spPr bwMode="auto">
              <a:xfrm>
                <a:off x="3455249" y="680953"/>
                <a:ext cx="3104664" cy="2565294"/>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35" name="陕西">
                <a:extLst>
                  <a:ext uri="{FF2B5EF4-FFF2-40B4-BE49-F238E27FC236}">
                    <a16:creationId xmlns:a16="http://schemas.microsoft.com/office/drawing/2014/main" id="{FCD8CED7-B4EF-AEE0-F644-7A1B2AED66C9}"/>
                  </a:ext>
                </a:extLst>
              </p:cNvPr>
              <p:cNvSpPr/>
              <p:nvPr/>
            </p:nvSpPr>
            <p:spPr bwMode="auto">
              <a:xfrm>
                <a:off x="4349813" y="2917363"/>
                <a:ext cx="736700" cy="1276069"/>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36" name="重庆">
                <a:extLst>
                  <a:ext uri="{FF2B5EF4-FFF2-40B4-BE49-F238E27FC236}">
                    <a16:creationId xmlns:a16="http://schemas.microsoft.com/office/drawing/2014/main" id="{6D2C3FE4-358F-AE0C-8384-7115FEAE0F68}"/>
                  </a:ext>
                </a:extLst>
              </p:cNvPr>
              <p:cNvSpPr/>
              <p:nvPr/>
            </p:nvSpPr>
            <p:spPr bwMode="auto">
              <a:xfrm>
                <a:off x="4300823" y="4114500"/>
                <a:ext cx="644612" cy="631457"/>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37" name="广西">
                <a:extLst>
                  <a:ext uri="{FF2B5EF4-FFF2-40B4-BE49-F238E27FC236}">
                    <a16:creationId xmlns:a16="http://schemas.microsoft.com/office/drawing/2014/main" id="{5DCA1176-99C5-590B-02DE-B3521C5DE4E2}"/>
                  </a:ext>
                </a:extLst>
              </p:cNvPr>
              <p:cNvSpPr/>
              <p:nvPr/>
            </p:nvSpPr>
            <p:spPr bwMode="auto">
              <a:xfrm>
                <a:off x="4139327" y="5035375"/>
                <a:ext cx="1091895" cy="789321"/>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38" name="云南">
                <a:extLst>
                  <a:ext uri="{FF2B5EF4-FFF2-40B4-BE49-F238E27FC236}">
                    <a16:creationId xmlns:a16="http://schemas.microsoft.com/office/drawing/2014/main" id="{D2B440F3-F67D-E3D7-E8F9-D743BBAD73C1}"/>
                  </a:ext>
                </a:extLst>
              </p:cNvPr>
              <p:cNvSpPr/>
              <p:nvPr/>
            </p:nvSpPr>
            <p:spPr bwMode="auto">
              <a:xfrm>
                <a:off x="3135891" y="4496006"/>
                <a:ext cx="1249759" cy="1315535"/>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39" name="青海">
                <a:extLst>
                  <a:ext uri="{FF2B5EF4-FFF2-40B4-BE49-F238E27FC236}">
                    <a16:creationId xmlns:a16="http://schemas.microsoft.com/office/drawing/2014/main" id="{078F5D6F-6A81-8E7C-99D4-A3C7AF1ECD34}"/>
                  </a:ext>
                </a:extLst>
              </p:cNvPr>
              <p:cNvSpPr/>
              <p:nvPr/>
            </p:nvSpPr>
            <p:spPr bwMode="auto">
              <a:xfrm>
                <a:off x="2323888" y="2812120"/>
                <a:ext cx="1736507" cy="1262914"/>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40" name="西藏">
                <a:extLst>
                  <a:ext uri="{FF2B5EF4-FFF2-40B4-BE49-F238E27FC236}">
                    <a16:creationId xmlns:a16="http://schemas.microsoft.com/office/drawing/2014/main" id="{38307B17-BDF3-2F46-189C-B10D867D4665}"/>
                  </a:ext>
                </a:extLst>
              </p:cNvPr>
              <p:cNvSpPr/>
              <p:nvPr/>
            </p:nvSpPr>
            <p:spPr bwMode="auto">
              <a:xfrm>
                <a:off x="837333" y="3030998"/>
                <a:ext cx="2617916" cy="1723351"/>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41" name="新疆">
                <a:extLst>
                  <a:ext uri="{FF2B5EF4-FFF2-40B4-BE49-F238E27FC236}">
                    <a16:creationId xmlns:a16="http://schemas.microsoft.com/office/drawing/2014/main" id="{927C2C0A-EBDD-297E-66F0-353E59ACB671}"/>
                  </a:ext>
                </a:extLst>
              </p:cNvPr>
              <p:cNvSpPr/>
              <p:nvPr/>
            </p:nvSpPr>
            <p:spPr bwMode="auto">
              <a:xfrm>
                <a:off x="613692" y="1115079"/>
                <a:ext cx="2762625" cy="2144323"/>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42" name="宁夏">
                <a:extLst>
                  <a:ext uri="{FF2B5EF4-FFF2-40B4-BE49-F238E27FC236}">
                    <a16:creationId xmlns:a16="http://schemas.microsoft.com/office/drawing/2014/main" id="{E0EF0E1D-0C39-BEAF-BB05-5C44329866FE}"/>
                  </a:ext>
                </a:extLst>
              </p:cNvPr>
              <p:cNvSpPr/>
              <p:nvPr/>
            </p:nvSpPr>
            <p:spPr bwMode="auto">
              <a:xfrm>
                <a:off x="4218260" y="2943674"/>
                <a:ext cx="434127" cy="670923"/>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43" name="甘肃">
                <a:extLst>
                  <a:ext uri="{FF2B5EF4-FFF2-40B4-BE49-F238E27FC236}">
                    <a16:creationId xmlns:a16="http://schemas.microsoft.com/office/drawing/2014/main" id="{09B0DBBB-4C2C-60CD-9AD6-F7CEA34A6FA0}"/>
                  </a:ext>
                </a:extLst>
              </p:cNvPr>
              <p:cNvSpPr/>
              <p:nvPr/>
            </p:nvSpPr>
            <p:spPr bwMode="auto">
              <a:xfrm>
                <a:off x="2810636" y="2299061"/>
                <a:ext cx="1960148" cy="1736507"/>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44" name="四川">
                <a:extLst>
                  <a:ext uri="{FF2B5EF4-FFF2-40B4-BE49-F238E27FC236}">
                    <a16:creationId xmlns:a16="http://schemas.microsoft.com/office/drawing/2014/main" id="{42F91BC2-DE77-EBD8-E534-26B8D318EA7F}"/>
                  </a:ext>
                </a:extLst>
              </p:cNvPr>
              <p:cNvSpPr/>
              <p:nvPr/>
            </p:nvSpPr>
            <p:spPr bwMode="auto">
              <a:xfrm>
                <a:off x="3279466" y="3680374"/>
                <a:ext cx="1460245" cy="1355002"/>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45" name="贵州">
                <a:extLst>
                  <a:ext uri="{FF2B5EF4-FFF2-40B4-BE49-F238E27FC236}">
                    <a16:creationId xmlns:a16="http://schemas.microsoft.com/office/drawing/2014/main" id="{19C549C8-D43D-67C4-464B-D32DCEA5F74C}"/>
                  </a:ext>
                </a:extLst>
              </p:cNvPr>
              <p:cNvSpPr/>
              <p:nvPr/>
            </p:nvSpPr>
            <p:spPr bwMode="auto">
              <a:xfrm>
                <a:off x="4036466" y="4583330"/>
                <a:ext cx="828787" cy="710389"/>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grpSp>
            <p:nvGrpSpPr>
              <p:cNvPr id="46" name="组合 45">
                <a:extLst>
                  <a:ext uri="{FF2B5EF4-FFF2-40B4-BE49-F238E27FC236}">
                    <a16:creationId xmlns:a16="http://schemas.microsoft.com/office/drawing/2014/main" id="{3B8CA3AB-383F-C246-32E8-D409EEA97CD2}"/>
                  </a:ext>
                </a:extLst>
              </p:cNvPr>
              <p:cNvGrpSpPr/>
              <p:nvPr/>
            </p:nvGrpSpPr>
            <p:grpSpPr>
              <a:xfrm>
                <a:off x="5507484" y="5627366"/>
                <a:ext cx="78932" cy="65777"/>
                <a:chOff x="5507484" y="5627366"/>
                <a:chExt cx="78932" cy="65777"/>
              </a:xfrm>
              <a:grpFill/>
            </p:grpSpPr>
            <p:sp>
              <p:nvSpPr>
                <p:cNvPr id="60" name="Freeform 75">
                  <a:extLst>
                    <a:ext uri="{FF2B5EF4-FFF2-40B4-BE49-F238E27FC236}">
                      <a16:creationId xmlns:a16="http://schemas.microsoft.com/office/drawing/2014/main" id="{B0B4CC53-F8BB-E92D-7C1B-9C1B4FA4BE48}"/>
                    </a:ext>
                  </a:extLst>
                </p:cNvPr>
                <p:cNvSpPr>
                  <a:spLocks noEditPoints="1"/>
                </p:cNvSpPr>
                <p:nvPr/>
              </p:nvSpPr>
              <p:spPr bwMode="auto">
                <a:xfrm>
                  <a:off x="5507484" y="5627366"/>
                  <a:ext cx="78932" cy="65777"/>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6350">
                  <a:no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61" name="Freeform 105">
                  <a:extLst>
                    <a:ext uri="{FF2B5EF4-FFF2-40B4-BE49-F238E27FC236}">
                      <a16:creationId xmlns:a16="http://schemas.microsoft.com/office/drawing/2014/main" id="{ECDECCEA-A3B6-8788-B8CD-790B86A87C54}"/>
                    </a:ext>
                  </a:extLst>
                </p:cNvPr>
                <p:cNvSpPr/>
                <p:nvPr/>
              </p:nvSpPr>
              <p:spPr bwMode="auto">
                <a:xfrm>
                  <a:off x="5507484" y="5653677"/>
                  <a:ext cx="26311" cy="26311"/>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6350">
                  <a:no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grpSp>
          <p:sp>
            <p:nvSpPr>
              <p:cNvPr id="47" name="台湾">
                <a:extLst>
                  <a:ext uri="{FF2B5EF4-FFF2-40B4-BE49-F238E27FC236}">
                    <a16:creationId xmlns:a16="http://schemas.microsoft.com/office/drawing/2014/main" id="{ADA22D91-AA36-6061-F45C-6A8AC6E9F30F}"/>
                  </a:ext>
                </a:extLst>
              </p:cNvPr>
              <p:cNvSpPr/>
              <p:nvPr/>
            </p:nvSpPr>
            <p:spPr bwMode="auto">
              <a:xfrm>
                <a:off x="6402049" y="5114307"/>
                <a:ext cx="236796" cy="539370"/>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48" name="海南">
                <a:extLst>
                  <a:ext uri="{FF2B5EF4-FFF2-40B4-BE49-F238E27FC236}">
                    <a16:creationId xmlns:a16="http://schemas.microsoft.com/office/drawing/2014/main" id="{B3E5179E-3033-DE7C-2DF6-290143387F76}"/>
                  </a:ext>
                </a:extLst>
              </p:cNvPr>
              <p:cNvSpPr/>
              <p:nvPr/>
            </p:nvSpPr>
            <p:spPr bwMode="auto">
              <a:xfrm>
                <a:off x="4718163" y="6022027"/>
                <a:ext cx="368350" cy="302573"/>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grpSp>
            <p:nvGrpSpPr>
              <p:cNvPr id="49" name="组合 48">
                <a:extLst>
                  <a:ext uri="{FF2B5EF4-FFF2-40B4-BE49-F238E27FC236}">
                    <a16:creationId xmlns:a16="http://schemas.microsoft.com/office/drawing/2014/main" id="{AE497DB8-E5D0-EED2-E869-0727F9826741}"/>
                  </a:ext>
                </a:extLst>
              </p:cNvPr>
              <p:cNvGrpSpPr/>
              <p:nvPr/>
            </p:nvGrpSpPr>
            <p:grpSpPr>
              <a:xfrm>
                <a:off x="6388893" y="4075034"/>
                <a:ext cx="131554" cy="184175"/>
                <a:chOff x="6388893" y="4075034"/>
                <a:chExt cx="131554" cy="184175"/>
              </a:xfrm>
              <a:grpFill/>
            </p:grpSpPr>
            <p:grpSp>
              <p:nvGrpSpPr>
                <p:cNvPr id="55" name="组合 54">
                  <a:extLst>
                    <a:ext uri="{FF2B5EF4-FFF2-40B4-BE49-F238E27FC236}">
                      <a16:creationId xmlns:a16="http://schemas.microsoft.com/office/drawing/2014/main" id="{0A6BBD4E-3E54-C8E1-F54A-652113621CBB}"/>
                    </a:ext>
                  </a:extLst>
                </p:cNvPr>
                <p:cNvGrpSpPr/>
                <p:nvPr/>
              </p:nvGrpSpPr>
              <p:grpSpPr>
                <a:xfrm>
                  <a:off x="6388893" y="4075034"/>
                  <a:ext cx="131554" cy="184175"/>
                  <a:chOff x="6388893" y="4075034"/>
                  <a:chExt cx="131554" cy="184175"/>
                </a:xfrm>
                <a:grpFill/>
              </p:grpSpPr>
              <p:sp>
                <p:nvSpPr>
                  <p:cNvPr id="57" name="上海">
                    <a:extLst>
                      <a:ext uri="{FF2B5EF4-FFF2-40B4-BE49-F238E27FC236}">
                        <a16:creationId xmlns:a16="http://schemas.microsoft.com/office/drawing/2014/main" id="{31FB12DF-31E8-D986-6140-9AE22DDF40CA}"/>
                      </a:ext>
                    </a:extLst>
                  </p:cNvPr>
                  <p:cNvSpPr>
                    <a:spLocks noEditPoints="1"/>
                  </p:cNvSpPr>
                  <p:nvPr/>
                </p:nvSpPr>
                <p:spPr bwMode="auto">
                  <a:xfrm>
                    <a:off x="6388893" y="4075034"/>
                    <a:ext cx="131554" cy="184175"/>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1270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58" name="Freeform 108">
                    <a:extLst>
                      <a:ext uri="{FF2B5EF4-FFF2-40B4-BE49-F238E27FC236}">
                        <a16:creationId xmlns:a16="http://schemas.microsoft.com/office/drawing/2014/main" id="{14E45137-2268-827C-4ED3-12C53E843F16}"/>
                      </a:ext>
                    </a:extLst>
                  </p:cNvPr>
                  <p:cNvSpPr/>
                  <p:nvPr/>
                </p:nvSpPr>
                <p:spPr bwMode="auto">
                  <a:xfrm>
                    <a:off x="6402049" y="4075034"/>
                    <a:ext cx="105243" cy="52621"/>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59" name="Freeform 109">
                    <a:extLst>
                      <a:ext uri="{FF2B5EF4-FFF2-40B4-BE49-F238E27FC236}">
                        <a16:creationId xmlns:a16="http://schemas.microsoft.com/office/drawing/2014/main" id="{939CE4EE-88D3-F002-8FF7-95DAA0F181AB}"/>
                      </a:ext>
                    </a:extLst>
                  </p:cNvPr>
                  <p:cNvSpPr/>
                  <p:nvPr/>
                </p:nvSpPr>
                <p:spPr bwMode="auto">
                  <a:xfrm>
                    <a:off x="6467825" y="4140811"/>
                    <a:ext cx="26311" cy="13155"/>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grpSp>
            <p:sp>
              <p:nvSpPr>
                <p:cNvPr id="56" name="Freeform 110">
                  <a:extLst>
                    <a:ext uri="{FF2B5EF4-FFF2-40B4-BE49-F238E27FC236}">
                      <a16:creationId xmlns:a16="http://schemas.microsoft.com/office/drawing/2014/main" id="{17FA5922-6F9F-0990-3858-A51C1AE6E9B7}"/>
                    </a:ext>
                  </a:extLst>
                </p:cNvPr>
                <p:cNvSpPr/>
                <p:nvPr/>
              </p:nvSpPr>
              <p:spPr bwMode="auto">
                <a:xfrm>
                  <a:off x="6494136" y="4140811"/>
                  <a:ext cx="13155" cy="13155"/>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grpSp>
          <p:sp>
            <p:nvSpPr>
              <p:cNvPr id="50" name="任意多边形 52">
                <a:extLst>
                  <a:ext uri="{FF2B5EF4-FFF2-40B4-BE49-F238E27FC236}">
                    <a16:creationId xmlns:a16="http://schemas.microsoft.com/office/drawing/2014/main" id="{5916DD54-7A28-87FA-69B5-C6114E8EC69F}"/>
                  </a:ext>
                </a:extLst>
              </p:cNvPr>
              <p:cNvSpPr/>
              <p:nvPr/>
            </p:nvSpPr>
            <p:spPr>
              <a:xfrm>
                <a:off x="6862763" y="5054919"/>
                <a:ext cx="57150" cy="45719"/>
              </a:xfrm>
              <a:custGeom>
                <a:avLst/>
                <a:gdLst>
                  <a:gd name="connsiteX0" fmla="*/ 0 w 57150"/>
                  <a:gd name="connsiteY0" fmla="*/ 4888 h 38226"/>
                  <a:gd name="connsiteX1" fmla="*/ 23812 w 57150"/>
                  <a:gd name="connsiteY1" fmla="*/ 126 h 38226"/>
                  <a:gd name="connsiteX2" fmla="*/ 42862 w 57150"/>
                  <a:gd name="connsiteY2" fmla="*/ 9651 h 38226"/>
                  <a:gd name="connsiteX3" fmla="*/ 57150 w 57150"/>
                  <a:gd name="connsiteY3" fmla="*/ 14413 h 38226"/>
                  <a:gd name="connsiteX4" fmla="*/ 52387 w 57150"/>
                  <a:gd name="connsiteY4" fmla="*/ 28701 h 38226"/>
                  <a:gd name="connsiteX5" fmla="*/ 14287 w 57150"/>
                  <a:gd name="connsiteY5" fmla="*/ 38226 h 38226"/>
                  <a:gd name="connsiteX6" fmla="*/ 0 w 57150"/>
                  <a:gd name="connsiteY6" fmla="*/ 4888 h 3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38226">
                    <a:moveTo>
                      <a:pt x="0" y="4888"/>
                    </a:moveTo>
                    <a:cubicBezTo>
                      <a:pt x="7937" y="3301"/>
                      <a:pt x="15767" y="-768"/>
                      <a:pt x="23812" y="126"/>
                    </a:cubicBezTo>
                    <a:cubicBezTo>
                      <a:pt x="30868" y="910"/>
                      <a:pt x="36336" y="6854"/>
                      <a:pt x="42862" y="9651"/>
                    </a:cubicBezTo>
                    <a:cubicBezTo>
                      <a:pt x="47476" y="11628"/>
                      <a:pt x="52387" y="12826"/>
                      <a:pt x="57150" y="14413"/>
                    </a:cubicBezTo>
                    <a:cubicBezTo>
                      <a:pt x="55562" y="19176"/>
                      <a:pt x="56776" y="26263"/>
                      <a:pt x="52387" y="28701"/>
                    </a:cubicBezTo>
                    <a:cubicBezTo>
                      <a:pt x="40944" y="35059"/>
                      <a:pt x="14287" y="38226"/>
                      <a:pt x="14287" y="38226"/>
                    </a:cubicBezTo>
                    <a:lnTo>
                      <a:pt x="0" y="4888"/>
                    </a:lnTo>
                    <a:close/>
                  </a:path>
                </a:pathLst>
              </a:custGeom>
              <a:grpFill/>
              <a:ln w="6350">
                <a:no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sp>
            <p:nvSpPr>
              <p:cNvPr id="52" name="广东">
                <a:extLst>
                  <a:ext uri="{FF2B5EF4-FFF2-40B4-BE49-F238E27FC236}">
                    <a16:creationId xmlns:a16="http://schemas.microsoft.com/office/drawing/2014/main" id="{697ED2F4-0A25-A8FB-A9AB-74236C6F2474}"/>
                  </a:ext>
                </a:extLst>
              </p:cNvPr>
              <p:cNvSpPr>
                <a:spLocks noEditPoints="1"/>
              </p:cNvSpPr>
              <p:nvPr/>
            </p:nvSpPr>
            <p:spPr bwMode="auto">
              <a:xfrm>
                <a:off x="4880223" y="5159786"/>
                <a:ext cx="1091895" cy="841943"/>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3600" b="1" dirty="0">
                  <a:ln w="12700">
                    <a:solidFill>
                      <a:schemeClr val="tx2">
                        <a:satMod val="155000"/>
                      </a:schemeClr>
                    </a:solidFill>
                    <a:prstDash val="solid"/>
                  </a:ln>
                  <a:solidFill>
                    <a:schemeClr val="bg2">
                      <a:tint val="85000"/>
                      <a:satMod val="155000"/>
                    </a:schemeClr>
                  </a:solidFill>
                  <a:highlight>
                    <a:srgbClr val="00FF00"/>
                  </a:highlight>
                  <a:latin typeface="UKIJ Qolyazma" pitchFamily="18" charset="0"/>
                  <a:cs typeface="UKIJ Qolyazma" pitchFamily="18" charset="0"/>
                </a:endParaRPr>
              </a:p>
            </p:txBody>
          </p:sp>
        </p:grpSp>
        <p:sp>
          <p:nvSpPr>
            <p:cNvPr id="62" name="流程图: 接点 61">
              <a:extLst>
                <a:ext uri="{FF2B5EF4-FFF2-40B4-BE49-F238E27FC236}">
                  <a16:creationId xmlns:a16="http://schemas.microsoft.com/office/drawing/2014/main" id="{0B92B216-DC04-68D0-DD8E-C28249A2A2F6}"/>
                </a:ext>
              </a:extLst>
            </p:cNvPr>
            <p:cNvSpPr/>
            <p:nvPr/>
          </p:nvSpPr>
          <p:spPr>
            <a:xfrm>
              <a:off x="9534270" y="5351807"/>
              <a:ext cx="109621" cy="112779"/>
            </a:xfrm>
            <a:prstGeom prst="flowChartConnector">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流程图: 接点 62">
              <a:extLst>
                <a:ext uri="{FF2B5EF4-FFF2-40B4-BE49-F238E27FC236}">
                  <a16:creationId xmlns:a16="http://schemas.microsoft.com/office/drawing/2014/main" id="{A732A3D7-8AB1-1578-99BD-1DBD30ACE7F8}"/>
                </a:ext>
              </a:extLst>
            </p:cNvPr>
            <p:cNvSpPr/>
            <p:nvPr/>
          </p:nvSpPr>
          <p:spPr>
            <a:xfrm>
              <a:off x="9660393" y="5372009"/>
              <a:ext cx="109621" cy="112779"/>
            </a:xfrm>
            <a:prstGeom prst="flowChartConnector">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流程图: 接点 63">
              <a:extLst>
                <a:ext uri="{FF2B5EF4-FFF2-40B4-BE49-F238E27FC236}">
                  <a16:creationId xmlns:a16="http://schemas.microsoft.com/office/drawing/2014/main" id="{3F0F313E-601C-3CEC-DAAB-FFB8C00FFB2C}"/>
                </a:ext>
              </a:extLst>
            </p:cNvPr>
            <p:cNvSpPr/>
            <p:nvPr/>
          </p:nvSpPr>
          <p:spPr>
            <a:xfrm>
              <a:off x="10031713" y="5099686"/>
              <a:ext cx="109621" cy="112779"/>
            </a:xfrm>
            <a:prstGeom prst="flowChartConnector">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流程图: 接点 64">
              <a:extLst>
                <a:ext uri="{FF2B5EF4-FFF2-40B4-BE49-F238E27FC236}">
                  <a16:creationId xmlns:a16="http://schemas.microsoft.com/office/drawing/2014/main" id="{7DF7F099-EB26-0D4F-2CE7-72C3CBB5E398}"/>
                </a:ext>
              </a:extLst>
            </p:cNvPr>
            <p:cNvSpPr/>
            <p:nvPr/>
          </p:nvSpPr>
          <p:spPr>
            <a:xfrm>
              <a:off x="9784873" y="3364308"/>
              <a:ext cx="109621" cy="112779"/>
            </a:xfrm>
            <a:prstGeom prst="flowChartConnector">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流程图: 接点 65">
              <a:extLst>
                <a:ext uri="{FF2B5EF4-FFF2-40B4-BE49-F238E27FC236}">
                  <a16:creationId xmlns:a16="http://schemas.microsoft.com/office/drawing/2014/main" id="{169B9B39-1A2F-0E8E-571B-B41995C1C3BD}"/>
                </a:ext>
              </a:extLst>
            </p:cNvPr>
            <p:cNvSpPr/>
            <p:nvPr/>
          </p:nvSpPr>
          <p:spPr>
            <a:xfrm>
              <a:off x="10247777" y="4335794"/>
              <a:ext cx="109621" cy="112779"/>
            </a:xfrm>
            <a:prstGeom prst="flowChartConnector">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流程图: 接点 66">
              <a:extLst>
                <a:ext uri="{FF2B5EF4-FFF2-40B4-BE49-F238E27FC236}">
                  <a16:creationId xmlns:a16="http://schemas.microsoft.com/office/drawing/2014/main" id="{F2765AF0-A04F-1329-BCE8-1593258235F1}"/>
                </a:ext>
              </a:extLst>
            </p:cNvPr>
            <p:cNvSpPr/>
            <p:nvPr/>
          </p:nvSpPr>
          <p:spPr>
            <a:xfrm>
              <a:off x="9858249" y="3491636"/>
              <a:ext cx="109621" cy="112779"/>
            </a:xfrm>
            <a:prstGeom prst="flowChartConnector">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流程图: 接点 67">
              <a:extLst>
                <a:ext uri="{FF2B5EF4-FFF2-40B4-BE49-F238E27FC236}">
                  <a16:creationId xmlns:a16="http://schemas.microsoft.com/office/drawing/2014/main" id="{A8964DF8-9DFE-E28A-2997-53613068B8D5}"/>
                </a:ext>
              </a:extLst>
            </p:cNvPr>
            <p:cNvSpPr/>
            <p:nvPr/>
          </p:nvSpPr>
          <p:spPr>
            <a:xfrm>
              <a:off x="8909910" y="4639494"/>
              <a:ext cx="109621" cy="112779"/>
            </a:xfrm>
            <a:prstGeom prst="flowChartConnector">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流程图: 接点 68">
              <a:extLst>
                <a:ext uri="{FF2B5EF4-FFF2-40B4-BE49-F238E27FC236}">
                  <a16:creationId xmlns:a16="http://schemas.microsoft.com/office/drawing/2014/main" id="{35E4A976-FE97-1D29-8F6B-F11F7612F78C}"/>
                </a:ext>
              </a:extLst>
            </p:cNvPr>
            <p:cNvSpPr/>
            <p:nvPr/>
          </p:nvSpPr>
          <p:spPr>
            <a:xfrm>
              <a:off x="9409244" y="4464869"/>
              <a:ext cx="109621" cy="112779"/>
            </a:xfrm>
            <a:prstGeom prst="flowChartConnector">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6">
            <a:extLst>
              <a:ext uri="{FF2B5EF4-FFF2-40B4-BE49-F238E27FC236}">
                <a16:creationId xmlns:a16="http://schemas.microsoft.com/office/drawing/2014/main" id="{DD9F24B4-FB4B-55D2-CDB4-1168A6648279}"/>
              </a:ext>
            </a:extLst>
          </p:cNvPr>
          <p:cNvSpPr txBox="1"/>
          <p:nvPr/>
        </p:nvSpPr>
        <p:spPr>
          <a:xfrm>
            <a:off x="318920" y="1401592"/>
            <a:ext cx="7236131" cy="454099"/>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en-US" altLang="zh-CN" sz="2200" b="1">
                <a:latin typeface="微软雅黑" panose="020B0503020204020204" pitchFamily="34" charset="-122"/>
                <a:ea typeface="微软雅黑" panose="020B0503020204020204" pitchFamily="34" charset="-122"/>
                <a:cs typeface="+mn-ea"/>
                <a:sym typeface="+mn-lt"/>
              </a:rPr>
              <a:t>2. </a:t>
            </a:r>
            <a:r>
              <a:rPr lang="zh-CN" altLang="en-US" sz="2200" b="1">
                <a:latin typeface="微软雅黑" panose="020B0503020204020204" pitchFamily="34" charset="-122"/>
                <a:ea typeface="微软雅黑" panose="020B0503020204020204" pitchFamily="34" charset="-122"/>
                <a:cs typeface="+mn-ea"/>
                <a:sym typeface="+mn-lt"/>
              </a:rPr>
              <a:t>目前我国</a:t>
            </a:r>
            <a:r>
              <a:rPr kumimoji="0" lang="zh-CN" altLang="en-US" sz="22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碳市场建设仍处在起步阶段</a:t>
            </a:r>
            <a:endParaRPr kumimoji="0" lang="zh-CN" altLang="en-US" sz="2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pic>
        <p:nvPicPr>
          <p:cNvPr id="23" name="图片 22">
            <a:extLst>
              <a:ext uri="{FF2B5EF4-FFF2-40B4-BE49-F238E27FC236}">
                <a16:creationId xmlns:a16="http://schemas.microsoft.com/office/drawing/2014/main" id="{23D54B98-BC97-5631-E6C5-C6943EBE4A9C}"/>
              </a:ext>
            </a:extLst>
          </p:cNvPr>
          <p:cNvPicPr>
            <a:picLocks noChangeAspect="1"/>
          </p:cNvPicPr>
          <p:nvPr/>
        </p:nvPicPr>
        <p:blipFill rotWithShape="1">
          <a:blip r:embed="rId5" cstate="screen"/>
          <a:srcRect/>
          <a:stretch>
            <a:fillRect/>
          </a:stretch>
        </p:blipFill>
        <p:spPr>
          <a:xfrm>
            <a:off x="10966242" y="4958126"/>
            <a:ext cx="548591" cy="774661"/>
          </a:xfrm>
          <a:prstGeom prst="rect">
            <a:avLst/>
          </a:prstGeom>
          <a:solidFill>
            <a:schemeClr val="accent2"/>
          </a:solidFill>
        </p:spPr>
      </p:pic>
      <p:sp>
        <p:nvSpPr>
          <p:cNvPr id="53" name="矩形 52">
            <a:extLst>
              <a:ext uri="{FF2B5EF4-FFF2-40B4-BE49-F238E27FC236}">
                <a16:creationId xmlns:a16="http://schemas.microsoft.com/office/drawing/2014/main" id="{F94BA435-ABF4-BC49-DBA8-3E09B5612727}"/>
              </a:ext>
            </a:extLst>
          </p:cNvPr>
          <p:cNvSpPr/>
          <p:nvPr/>
        </p:nvSpPr>
        <p:spPr>
          <a:xfrm>
            <a:off x="10975702" y="4958125"/>
            <a:ext cx="548591" cy="774661"/>
          </a:xfrm>
          <a:prstGeom prst="rect">
            <a:avLst/>
          </a:prstGeom>
          <a:solidFill>
            <a:srgbClr val="5B934F">
              <a:alpha val="60000"/>
            </a:srgbClr>
          </a:solidFill>
          <a:ln w="3175">
            <a:solidFill>
              <a:srgbClr val="4DB3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6" name="图片 5">
            <a:extLst>
              <a:ext uri="{FF2B5EF4-FFF2-40B4-BE49-F238E27FC236}">
                <a16:creationId xmlns:a16="http://schemas.microsoft.com/office/drawing/2014/main" id="{EF1D9F4E-6F11-E29E-E071-F11D49C9477D}"/>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3811524543"/>
      </p:ext>
    </p:extLst>
  </p:cSld>
  <p:clrMapOvr>
    <a:masterClrMapping/>
  </p:clrMapOvr>
  <mc:AlternateContent xmlns:mc="http://schemas.openxmlformats.org/markup-compatibility/2006" xmlns:p14="http://schemas.microsoft.com/office/powerpoint/2010/main">
    <mc:Choice Requires="p14">
      <p:transition spd="slow" p14:dur="2000" advTm="4819"/>
    </mc:Choice>
    <mc:Fallback xmlns="">
      <p:transition spd="slow" advTm="481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4437255B-48D4-0C32-C847-85E9B5A29F8A}"/>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CD9F2858-4791-9DB7-6AE2-E71367779F71}"/>
              </a:ext>
            </a:extLst>
          </p:cNvPr>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AA2A934-AE63-2DEA-A717-70EE6DF8510B}"/>
              </a:ext>
            </a:extLst>
          </p:cNvPr>
          <p:cNvSpPr/>
          <p:nvPr/>
        </p:nvSpPr>
        <p:spPr>
          <a:xfrm>
            <a:off x="1270" y="834577"/>
            <a:ext cx="12190730" cy="5110739"/>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42F80158-22B8-44B5-E89C-EEE8EFD31F9B}"/>
              </a:ext>
            </a:extLst>
          </p:cNvPr>
          <p:cNvSpPr txBox="1"/>
          <p:nvPr/>
        </p:nvSpPr>
        <p:spPr>
          <a:xfrm>
            <a:off x="110618" y="890359"/>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行业痛点</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6">
            <a:extLst>
              <a:ext uri="{FF2B5EF4-FFF2-40B4-BE49-F238E27FC236}">
                <a16:creationId xmlns:a16="http://schemas.microsoft.com/office/drawing/2014/main" id="{1CB5892A-DE90-7642-03CA-A4828A45EE12}"/>
              </a:ext>
            </a:extLst>
          </p:cNvPr>
          <p:cNvSpPr txBox="1"/>
          <p:nvPr/>
        </p:nvSpPr>
        <p:spPr>
          <a:xfrm>
            <a:off x="722264" y="2690620"/>
            <a:ext cx="4707507" cy="1594604"/>
          </a:xfrm>
          <a:prstGeom prst="rect">
            <a:avLst/>
          </a:prstGeom>
          <a:noFill/>
        </p:spPr>
        <p:txBody>
          <a:bodyPr wrap="square" rtlCol="0">
            <a:spAutoFit/>
          </a:bodyPr>
          <a:lstStyle/>
          <a:p>
            <a:pPr marL="0" marR="0" lvl="0" indent="457200" algn="just" defTabSz="1219200" rtl="0" eaLnBrk="1" fontAlgn="auto" latinLnBrk="0" hangingPunct="1">
              <a:lnSpc>
                <a:spcPts val="3000"/>
              </a:lnSpc>
              <a:spcBef>
                <a:spcPts val="0"/>
              </a:spcBef>
              <a:spcAft>
                <a:spcPts val="0"/>
              </a:spcAft>
              <a:buClrTx/>
              <a:buSzTx/>
              <a:buFontTx/>
              <a:buNone/>
              <a:defRPr/>
            </a:pPr>
            <a:r>
              <a:rPr lang="zh-CN" altLang="en-US" sz="2000" b="1">
                <a:latin typeface="微软雅黑" panose="020B0503020204020204" pitchFamily="34" charset="-122"/>
                <a:ea typeface="微软雅黑" panose="020B0503020204020204" pitchFamily="34" charset="-122"/>
                <a:cs typeface="+mn-ea"/>
              </a:rPr>
              <a:t>生态环境部发布</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rPr>
              <a:t>造林碳汇</a:t>
            </a:r>
            <a:r>
              <a:rPr lang="zh-CN" altLang="en-US" sz="2000" b="1">
                <a:latin typeface="微软雅黑" panose="020B0503020204020204" pitchFamily="34" charset="-122"/>
                <a:ea typeface="微软雅黑" panose="020B0503020204020204" pitchFamily="34" charset="-122"/>
                <a:cs typeface="+mn-ea"/>
              </a:rPr>
              <a:t>等首批</a:t>
            </a:r>
            <a:r>
              <a:rPr lang="en-US" altLang="zh-CN" sz="2000" b="1">
                <a:latin typeface="微软雅黑" panose="020B0503020204020204" pitchFamily="34" charset="-122"/>
                <a:ea typeface="微软雅黑" panose="020B0503020204020204" pitchFamily="34" charset="-122"/>
                <a:cs typeface="+mn-ea"/>
              </a:rPr>
              <a:t>4</a:t>
            </a:r>
            <a:r>
              <a:rPr lang="zh-CN" altLang="en-US" sz="2000" b="1">
                <a:latin typeface="微软雅黑" panose="020B0503020204020204" pitchFamily="34" charset="-122"/>
                <a:ea typeface="微软雅黑" panose="020B0503020204020204" pitchFamily="34" charset="-122"/>
                <a:cs typeface="+mn-ea"/>
              </a:rPr>
              <a:t>项温室气体自愿减排项目方法学，</a:t>
            </a:r>
            <a:r>
              <a:rPr lang="zh-CN" altLang="en-US" sz="2000" b="1">
                <a:latin typeface="微软雅黑" panose="020B0503020204020204" pitchFamily="34" charset="-122"/>
                <a:ea typeface="微软雅黑" panose="020B0503020204020204" pitchFamily="34" charset="-122"/>
                <a:cs typeface="+mn-ea"/>
                <a:sym typeface="+mn-lt"/>
              </a:rPr>
              <a:t>但固碳增汇等相关技术仍表现出种类</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匮乏，</a:t>
            </a:r>
            <a:r>
              <a:rPr lang="zh-CN" altLang="en-US" sz="2000" b="1">
                <a:latin typeface="微软雅黑" panose="020B0503020204020204" pitchFamily="34" charset="-122"/>
                <a:ea typeface="微软雅黑" panose="020B0503020204020204" pitchFamily="34" charset="-122"/>
                <a:cs typeface="+mn-ea"/>
                <a:sym typeface="+mn-lt"/>
              </a:rPr>
              <a:t>商业模式</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欠缺</a:t>
            </a:r>
            <a:r>
              <a:rPr lang="zh-CN" altLang="en-US" sz="2000" b="1">
                <a:latin typeface="微软雅黑" panose="020B0503020204020204" pitchFamily="34" charset="-122"/>
                <a:ea typeface="微软雅黑" panose="020B0503020204020204" pitchFamily="34" charset="-122"/>
                <a:cs typeface="+mn-ea"/>
                <a:sym typeface="+mn-lt"/>
              </a:rPr>
              <a:t>现象，问题亟待解决。</a:t>
            </a:r>
            <a:endParaRPr lang="en-US" altLang="zh-CN" sz="2000" b="1">
              <a:latin typeface="微软雅黑" panose="020B0503020204020204" pitchFamily="34" charset="-122"/>
              <a:ea typeface="微软雅黑" panose="020B0503020204020204" pitchFamily="34" charset="-122"/>
              <a:cs typeface="+mn-ea"/>
              <a:sym typeface="+mn-lt"/>
            </a:endParaRPr>
          </a:p>
        </p:txBody>
      </p:sp>
      <p:sp>
        <p:nvSpPr>
          <p:cNvPr id="11" name="TextBox 6">
            <a:extLst>
              <a:ext uri="{FF2B5EF4-FFF2-40B4-BE49-F238E27FC236}">
                <a16:creationId xmlns:a16="http://schemas.microsoft.com/office/drawing/2014/main" id="{757DE4FD-68E5-F183-D775-9842827AEB1C}"/>
              </a:ext>
            </a:extLst>
          </p:cNvPr>
          <p:cNvSpPr txBox="1"/>
          <p:nvPr/>
        </p:nvSpPr>
        <p:spPr>
          <a:xfrm>
            <a:off x="7555051" y="5893773"/>
            <a:ext cx="4634409" cy="375103"/>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r">
              <a:lnSpc>
                <a:spcPct val="150000"/>
              </a:lnSpc>
            </a:pPr>
            <a:r>
              <a:rPr lang="en-US" altLang="zh-CN" sz="1400">
                <a:solidFill>
                  <a:schemeClr val="bg1">
                    <a:lumMod val="95000"/>
                  </a:schemeClr>
                </a:solidFill>
                <a:sym typeface="+mn-lt"/>
              </a:rPr>
              <a:t>——</a:t>
            </a:r>
            <a:r>
              <a:rPr lang="zh-CN" altLang="en-US" sz="1400">
                <a:solidFill>
                  <a:schemeClr val="bg1">
                    <a:lumMod val="95000"/>
                  </a:schemeClr>
                </a:solidFill>
                <a:sym typeface="+mn-lt"/>
              </a:rPr>
              <a:t>数据来源：</a:t>
            </a:r>
            <a:r>
              <a:rPr lang="en-US" altLang="zh-CN" sz="1400">
                <a:solidFill>
                  <a:schemeClr val="bg1">
                    <a:lumMod val="95000"/>
                  </a:schemeClr>
                </a:solidFill>
                <a:sym typeface="+mn-lt"/>
              </a:rPr>
              <a:t>2024</a:t>
            </a:r>
            <a:r>
              <a:rPr lang="zh-CN" altLang="en-US" sz="1400">
                <a:solidFill>
                  <a:schemeClr val="bg1">
                    <a:lumMod val="95000"/>
                  </a:schemeClr>
                </a:solidFill>
                <a:sym typeface="+mn-lt"/>
              </a:rPr>
              <a:t>年国务院政策例行吹风会</a:t>
            </a:r>
            <a:endParaRPr lang="zh-CN" altLang="en-US" sz="1400" dirty="0">
              <a:solidFill>
                <a:schemeClr val="bg1">
                  <a:lumMod val="95000"/>
                </a:schemeClr>
              </a:solidFill>
              <a:sym typeface="+mn-lt"/>
            </a:endParaRPr>
          </a:p>
        </p:txBody>
      </p:sp>
      <p:sp>
        <p:nvSpPr>
          <p:cNvPr id="8" name="TextBox 6">
            <a:extLst>
              <a:ext uri="{FF2B5EF4-FFF2-40B4-BE49-F238E27FC236}">
                <a16:creationId xmlns:a16="http://schemas.microsoft.com/office/drawing/2014/main" id="{C38F9B8D-301B-1B41-1E9F-2C2BEF8CFC1A}"/>
              </a:ext>
            </a:extLst>
          </p:cNvPr>
          <p:cNvSpPr txBox="1"/>
          <p:nvPr/>
        </p:nvSpPr>
        <p:spPr>
          <a:xfrm>
            <a:off x="318920" y="1401592"/>
            <a:ext cx="7236131" cy="454099"/>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en-US" altLang="zh-CN" sz="2200" b="1">
                <a:latin typeface="微软雅黑" panose="020B0503020204020204" pitchFamily="34" charset="-122"/>
                <a:ea typeface="微软雅黑" panose="020B0503020204020204" pitchFamily="34" charset="-122"/>
                <a:cs typeface="+mn-ea"/>
                <a:sym typeface="+mn-lt"/>
              </a:rPr>
              <a:t>3. </a:t>
            </a:r>
            <a:r>
              <a:rPr lang="zh-CN" altLang="en-US" sz="2200" b="1">
                <a:latin typeface="微软雅黑" panose="020B0503020204020204" pitchFamily="34" charset="-122"/>
                <a:ea typeface="微软雅黑" panose="020B0503020204020204" pitchFamily="34" charset="-122"/>
                <a:cs typeface="+mn-ea"/>
                <a:sym typeface="+mn-lt"/>
              </a:rPr>
              <a:t>固碳增汇技术种类亟待丰富</a:t>
            </a:r>
            <a:endParaRPr kumimoji="0" lang="zh-CN" altLang="en-US" sz="2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A7200D58-C542-F82D-581D-FAA13FBD5D49}"/>
              </a:ext>
            </a:extLst>
          </p:cNvPr>
          <p:cNvPicPr>
            <a:picLocks noChangeAspect="1"/>
          </p:cNvPicPr>
          <p:nvPr/>
        </p:nvPicPr>
        <p:blipFill>
          <a:blip r:embed="rId5">
            <a:extLst>
              <a:ext uri="{28A0092B-C50C-407E-A947-70E740481C1C}">
                <a14:useLocalDpi xmlns:a14="http://schemas.microsoft.com/office/drawing/2010/main" val="0"/>
              </a:ext>
            </a:extLst>
          </a:blip>
          <a:srcRect l="3709" r="3958"/>
          <a:stretch/>
        </p:blipFill>
        <p:spPr>
          <a:xfrm>
            <a:off x="5902181" y="1833287"/>
            <a:ext cx="5817409" cy="3191426"/>
          </a:xfrm>
          <a:prstGeom prst="rect">
            <a:avLst/>
          </a:prstGeom>
          <a:ln>
            <a:solidFill>
              <a:schemeClr val="tx1">
                <a:lumMod val="65000"/>
                <a:lumOff val="35000"/>
              </a:schemeClr>
            </a:solidFill>
          </a:ln>
          <a:effectLst>
            <a:outerShdw blurRad="50800" dist="38100" dir="5400000" algn="t" rotWithShape="0">
              <a:prstClr val="black">
                <a:alpha val="40000"/>
              </a:prstClr>
            </a:outerShdw>
          </a:effectLst>
        </p:spPr>
      </p:pic>
      <p:pic>
        <p:nvPicPr>
          <p:cNvPr id="4" name="图片 3">
            <a:extLst>
              <a:ext uri="{FF2B5EF4-FFF2-40B4-BE49-F238E27FC236}">
                <a16:creationId xmlns:a16="http://schemas.microsoft.com/office/drawing/2014/main" id="{AE0541FF-AA5B-D49B-C2A8-7274271D4CB6}"/>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693866638"/>
      </p:ext>
    </p:extLst>
  </p:cSld>
  <p:clrMapOvr>
    <a:masterClrMapping/>
  </p:clrMapOvr>
  <mc:AlternateContent xmlns:mc="http://schemas.openxmlformats.org/markup-compatibility/2006" xmlns:p14="http://schemas.microsoft.com/office/powerpoint/2010/main">
    <mc:Choice Requires="p14">
      <p:transition spd="slow" p14:dur="2000" advTm="11239"/>
    </mc:Choice>
    <mc:Fallback xmlns="">
      <p:transition spd="slow" advTm="1123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3"/>
            <a:ext cx="12190730" cy="5110739"/>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81484"/>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研发思路</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Box 6">
            <a:extLst>
              <a:ext uri="{FF2B5EF4-FFF2-40B4-BE49-F238E27FC236}">
                <a16:creationId xmlns:a16="http://schemas.microsoft.com/office/drawing/2014/main" id="{4DBAFEAD-DB71-38D2-1408-00D8AA8CCB56}"/>
              </a:ext>
            </a:extLst>
          </p:cNvPr>
          <p:cNvSpPr txBox="1"/>
          <p:nvPr/>
        </p:nvSpPr>
        <p:spPr>
          <a:xfrm>
            <a:off x="8229601" y="5920407"/>
            <a:ext cx="4234648" cy="375103"/>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en-US" altLang="zh-CN" sz="1400">
                <a:solidFill>
                  <a:schemeClr val="bg1">
                    <a:lumMod val="95000"/>
                  </a:schemeClr>
                </a:solidFill>
                <a:sym typeface="+mn-lt"/>
              </a:rPr>
              <a:t>——</a:t>
            </a:r>
            <a:r>
              <a:rPr lang="zh-CN" altLang="en-US" sz="1400">
                <a:solidFill>
                  <a:schemeClr val="bg1">
                    <a:lumMod val="95000"/>
                  </a:schemeClr>
                </a:solidFill>
                <a:sym typeface="+mn-lt"/>
              </a:rPr>
              <a:t>数据来源：自然资源部中国地质调查局数据</a:t>
            </a:r>
            <a:endParaRPr lang="zh-CN" altLang="en-US" sz="1400" dirty="0">
              <a:solidFill>
                <a:schemeClr val="bg1">
                  <a:lumMod val="95000"/>
                </a:schemeClr>
              </a:solidFill>
              <a:sym typeface="+mn-lt"/>
            </a:endParaRPr>
          </a:p>
        </p:txBody>
      </p:sp>
      <p:grpSp>
        <p:nvGrpSpPr>
          <p:cNvPr id="8" name="组合 7">
            <a:extLst>
              <a:ext uri="{FF2B5EF4-FFF2-40B4-BE49-F238E27FC236}">
                <a16:creationId xmlns:a16="http://schemas.microsoft.com/office/drawing/2014/main" id="{39342B87-A229-2C3F-8329-A16A585444F0}"/>
              </a:ext>
            </a:extLst>
          </p:cNvPr>
          <p:cNvGrpSpPr/>
          <p:nvPr/>
        </p:nvGrpSpPr>
        <p:grpSpPr>
          <a:xfrm>
            <a:off x="800156" y="1603974"/>
            <a:ext cx="5240420" cy="4029031"/>
            <a:chOff x="800156" y="1603974"/>
            <a:chExt cx="5240420" cy="4029031"/>
          </a:xfrm>
        </p:grpSpPr>
        <p:sp>
          <p:nvSpPr>
            <p:cNvPr id="10" name="TextBox 6">
              <a:extLst>
                <a:ext uri="{FF2B5EF4-FFF2-40B4-BE49-F238E27FC236}">
                  <a16:creationId xmlns:a16="http://schemas.microsoft.com/office/drawing/2014/main" id="{B166AAB2-47E1-C6A6-D771-4F810ABBE876}"/>
                </a:ext>
              </a:extLst>
            </p:cNvPr>
            <p:cNvSpPr txBox="1"/>
            <p:nvPr/>
          </p:nvSpPr>
          <p:spPr>
            <a:xfrm>
              <a:off x="800156" y="4798161"/>
              <a:ext cx="5240420" cy="834844"/>
            </a:xfrm>
            <a:prstGeom prst="rect">
              <a:avLst/>
            </a:prstGeom>
            <a:noFill/>
          </p:spPr>
          <p:txBody>
            <a:bodyPr wrap="square" rtlCol="0">
              <a:spAutoFit/>
            </a:bodyPr>
            <a:lstStyle/>
            <a:p>
              <a:pPr marL="0" marR="0" lvl="0" indent="0" algn="ctr" defTabSz="1219200" rtl="0" eaLnBrk="1" fontAlgn="auto" latinLnBrk="0" hangingPunct="1">
                <a:lnSpc>
                  <a:spcPts val="3000"/>
                </a:lnSpc>
                <a:spcBef>
                  <a:spcPts val="0"/>
                </a:spcBef>
                <a:spcAft>
                  <a:spcPts val="0"/>
                </a:spcAft>
                <a:buClrTx/>
                <a:buSzTx/>
                <a:buFontTx/>
                <a:buNone/>
                <a:defRPr/>
              </a:pPr>
              <a:r>
                <a:rPr lang="zh-CN" altLang="en-US" sz="2000" b="1">
                  <a:latin typeface="微软雅黑" panose="020B0503020204020204" pitchFamily="34" charset="-122"/>
                  <a:ea typeface="微软雅黑" panose="020B0503020204020204" pitchFamily="34" charset="-122"/>
                  <a:cs typeface="+mn-ea"/>
                  <a:sym typeface="+mn-lt"/>
                </a:rPr>
                <a:t>联合国环境署指出，控制碳排放的最佳方法是</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“自然碳汇”。</a:t>
              </a:r>
              <a:endPar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endParaRPr>
            </a:p>
          </p:txBody>
        </p:sp>
        <p:grpSp>
          <p:nvGrpSpPr>
            <p:cNvPr id="72" name="组合 71">
              <a:extLst>
                <a:ext uri="{FF2B5EF4-FFF2-40B4-BE49-F238E27FC236}">
                  <a16:creationId xmlns:a16="http://schemas.microsoft.com/office/drawing/2014/main" id="{B1F34D4C-23AF-967C-333B-4684BC1FD5AD}"/>
                </a:ext>
              </a:extLst>
            </p:cNvPr>
            <p:cNvGrpSpPr/>
            <p:nvPr/>
          </p:nvGrpSpPr>
          <p:grpSpPr>
            <a:xfrm>
              <a:off x="2139889" y="1603974"/>
              <a:ext cx="2302287" cy="3044787"/>
              <a:chOff x="2139889" y="1603974"/>
              <a:chExt cx="2559202" cy="3044787"/>
            </a:xfrm>
            <a:effectLst>
              <a:outerShdw blurRad="50800" dist="38100" dir="8100000" algn="tr" rotWithShape="0">
                <a:prstClr val="black">
                  <a:alpha val="40000"/>
                </a:prstClr>
              </a:outerShdw>
            </a:effectLst>
          </p:grpSpPr>
          <p:pic>
            <p:nvPicPr>
              <p:cNvPr id="54" name="图片 53">
                <a:extLst>
                  <a:ext uri="{FF2B5EF4-FFF2-40B4-BE49-F238E27FC236}">
                    <a16:creationId xmlns:a16="http://schemas.microsoft.com/office/drawing/2014/main" id="{A9D895F7-4D32-35AD-9174-3E93F6399D81}"/>
                  </a:ext>
                </a:extLst>
              </p:cNvPr>
              <p:cNvPicPr>
                <a:picLocks noChangeAspect="1"/>
              </p:cNvPicPr>
              <p:nvPr/>
            </p:nvPicPr>
            <p:blipFill rotWithShape="1">
              <a:blip r:embed="rId5"/>
              <a:srcRect/>
              <a:stretch/>
            </p:blipFill>
            <p:spPr>
              <a:xfrm>
                <a:off x="2139889" y="1603974"/>
                <a:ext cx="2559202" cy="3044787"/>
              </a:xfrm>
              <a:prstGeom prst="rect">
                <a:avLst/>
              </a:prstGeom>
              <a:ln>
                <a:solidFill>
                  <a:schemeClr val="accent1"/>
                </a:solidFill>
              </a:ln>
            </p:spPr>
          </p:pic>
          <p:pic>
            <p:nvPicPr>
              <p:cNvPr id="71" name="图片 70">
                <a:extLst>
                  <a:ext uri="{FF2B5EF4-FFF2-40B4-BE49-F238E27FC236}">
                    <a16:creationId xmlns:a16="http://schemas.microsoft.com/office/drawing/2014/main" id="{898E5FE7-2BA7-671B-1D04-A3627EDC1A06}"/>
                  </a:ext>
                </a:extLst>
              </p:cNvPr>
              <p:cNvPicPr>
                <a:picLocks noChangeAspect="1"/>
              </p:cNvPicPr>
              <p:nvPr/>
            </p:nvPicPr>
            <p:blipFill>
              <a:blip r:embed="rId6"/>
              <a:stretch>
                <a:fillRect/>
              </a:stretch>
            </p:blipFill>
            <p:spPr>
              <a:xfrm>
                <a:off x="4025346" y="1603974"/>
                <a:ext cx="673745" cy="482190"/>
              </a:xfrm>
              <a:prstGeom prst="rect">
                <a:avLst/>
              </a:prstGeom>
              <a:ln>
                <a:solidFill>
                  <a:schemeClr val="accent1"/>
                </a:solidFill>
              </a:ln>
            </p:spPr>
          </p:pic>
        </p:grpSp>
      </p:grpSp>
      <p:sp>
        <p:nvSpPr>
          <p:cNvPr id="73" name="TextBox 6">
            <a:extLst>
              <a:ext uri="{FF2B5EF4-FFF2-40B4-BE49-F238E27FC236}">
                <a16:creationId xmlns:a16="http://schemas.microsoft.com/office/drawing/2014/main" id="{1FE684B7-119D-1C3E-1DA6-55E7EFC46D8D}"/>
              </a:ext>
            </a:extLst>
          </p:cNvPr>
          <p:cNvSpPr txBox="1"/>
          <p:nvPr/>
        </p:nvSpPr>
        <p:spPr>
          <a:xfrm>
            <a:off x="2889805" y="5881025"/>
            <a:ext cx="3618571" cy="375103"/>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en-US" altLang="zh-CN" sz="1400">
                <a:solidFill>
                  <a:schemeClr val="bg1">
                    <a:lumMod val="95000"/>
                  </a:schemeClr>
                </a:solidFill>
                <a:sym typeface="+mn-lt"/>
              </a:rPr>
              <a:t>——</a:t>
            </a:r>
            <a:r>
              <a:rPr lang="zh-CN" altLang="en-US" sz="1400">
                <a:solidFill>
                  <a:schemeClr val="bg1">
                    <a:lumMod val="95000"/>
                  </a:schemeClr>
                </a:solidFill>
                <a:sym typeface="+mn-lt"/>
              </a:rPr>
              <a:t>数据来源：联合国环境署报告</a:t>
            </a:r>
            <a:endParaRPr lang="zh-CN" altLang="en-US" sz="1400" dirty="0">
              <a:solidFill>
                <a:schemeClr val="bg1">
                  <a:lumMod val="95000"/>
                </a:schemeClr>
              </a:solidFill>
              <a:sym typeface="+mn-lt"/>
            </a:endParaRPr>
          </a:p>
        </p:txBody>
      </p:sp>
      <p:grpSp>
        <p:nvGrpSpPr>
          <p:cNvPr id="76" name="组合 75">
            <a:extLst>
              <a:ext uri="{FF2B5EF4-FFF2-40B4-BE49-F238E27FC236}">
                <a16:creationId xmlns:a16="http://schemas.microsoft.com/office/drawing/2014/main" id="{222EEB1B-0E09-F178-5E98-6C85E4247C4F}"/>
              </a:ext>
            </a:extLst>
          </p:cNvPr>
          <p:cNvGrpSpPr/>
          <p:nvPr/>
        </p:nvGrpSpPr>
        <p:grpSpPr>
          <a:xfrm>
            <a:off x="6376387" y="1603974"/>
            <a:ext cx="5240420" cy="4034257"/>
            <a:chOff x="6797613" y="1601865"/>
            <a:chExt cx="5240420" cy="4034257"/>
          </a:xfrm>
        </p:grpSpPr>
        <p:sp>
          <p:nvSpPr>
            <p:cNvPr id="21" name="TextBox 6">
              <a:extLst>
                <a:ext uri="{FF2B5EF4-FFF2-40B4-BE49-F238E27FC236}">
                  <a16:creationId xmlns:a16="http://schemas.microsoft.com/office/drawing/2014/main" id="{411C4076-FA6C-6BF1-DDD6-061021B7A1C6}"/>
                </a:ext>
              </a:extLst>
            </p:cNvPr>
            <p:cNvSpPr txBox="1"/>
            <p:nvPr/>
          </p:nvSpPr>
          <p:spPr>
            <a:xfrm>
              <a:off x="6797613" y="4801278"/>
              <a:ext cx="5240420" cy="834844"/>
            </a:xfrm>
            <a:prstGeom prst="rect">
              <a:avLst/>
            </a:prstGeom>
            <a:noFill/>
          </p:spPr>
          <p:txBody>
            <a:bodyPr wrap="square" rtlCol="0">
              <a:spAutoFit/>
            </a:bodyPr>
            <a:lstStyle/>
            <a:p>
              <a:pPr marL="0" marR="0" lvl="0" indent="0" algn="ctr" defTabSz="1219200" rtl="0" eaLnBrk="1" fontAlgn="auto" latinLnBrk="0" hangingPunct="1">
                <a:lnSpc>
                  <a:spcPts val="3000"/>
                </a:lnSpc>
                <a:spcBef>
                  <a:spcPts val="0"/>
                </a:spcBef>
                <a:spcAft>
                  <a:spcPts val="0"/>
                </a:spcAft>
                <a:buClrTx/>
                <a:buSzTx/>
                <a:buFontTx/>
                <a:buNone/>
                <a:defRPr/>
              </a:pPr>
              <a:r>
                <a:rPr lang="zh-CN" altLang="en-US" sz="2000" b="1">
                  <a:latin typeface="微软雅黑" panose="020B0503020204020204" pitchFamily="34" charset="-122"/>
                  <a:ea typeface="微软雅黑" panose="020B0503020204020204" pitchFamily="34" charset="-122"/>
                  <a:cs typeface="+mn-ea"/>
                  <a:sym typeface="+mn-lt"/>
                </a:rPr>
                <a:t>林木每生长 </a:t>
              </a:r>
              <a:r>
                <a:rPr lang="en-US" altLang="zh-CN" sz="2000" b="1">
                  <a:latin typeface="微软雅黑" panose="020B0503020204020204" pitchFamily="34" charset="-122"/>
                  <a:ea typeface="微软雅黑" panose="020B0503020204020204" pitchFamily="34" charset="-122"/>
                  <a:cs typeface="+mn-ea"/>
                  <a:sym typeface="+mn-lt"/>
                </a:rPr>
                <a:t>1 </a:t>
              </a:r>
              <a:r>
                <a:rPr lang="zh-CN" altLang="en-US" sz="2000" b="1">
                  <a:latin typeface="微软雅黑" panose="020B0503020204020204" pitchFamily="34" charset="-122"/>
                  <a:ea typeface="微软雅黑" panose="020B0503020204020204" pitchFamily="34" charset="-122"/>
                  <a:cs typeface="+mn-ea"/>
                  <a:sym typeface="+mn-lt"/>
                </a:rPr>
                <a:t>立方米，平均吸收 </a:t>
              </a: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1.83 </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吨</a:t>
              </a:r>
              <a:r>
                <a:rPr lang="zh-CN" altLang="en-US" sz="2000" b="1">
                  <a:latin typeface="微软雅黑" panose="020B0503020204020204" pitchFamily="34" charset="-122"/>
                  <a:ea typeface="微软雅黑" panose="020B0503020204020204" pitchFamily="34" charset="-122"/>
                  <a:cs typeface="+mn-ea"/>
                  <a:sym typeface="+mn-lt"/>
                </a:rPr>
                <a:t> </a:t>
              </a:r>
              <a:r>
                <a:rPr lang="en-US" altLang="zh-CN" sz="2000" b="1">
                  <a:latin typeface="微软雅黑" panose="020B0503020204020204" pitchFamily="34" charset="-122"/>
                  <a:ea typeface="微软雅黑" panose="020B0503020204020204" pitchFamily="34" charset="-122"/>
                  <a:cs typeface="+mn-ea"/>
                  <a:sym typeface="+mn-lt"/>
                </a:rPr>
                <a:t>CO</a:t>
              </a:r>
              <a:r>
                <a:rPr lang="en-US" altLang="zh-CN" sz="2000" b="1" baseline="-25000">
                  <a:latin typeface="微软雅黑" panose="020B0503020204020204" pitchFamily="34" charset="-122"/>
                  <a:ea typeface="微软雅黑" panose="020B0503020204020204" pitchFamily="34" charset="-122"/>
                  <a:cs typeface="+mn-ea"/>
                  <a:sym typeface="+mn-lt"/>
                </a:rPr>
                <a:t>2</a:t>
              </a:r>
              <a:r>
                <a:rPr lang="zh-CN" altLang="en-US" sz="2000" b="1">
                  <a:latin typeface="微软雅黑" panose="020B0503020204020204" pitchFamily="34" charset="-122"/>
                  <a:ea typeface="微软雅黑" panose="020B0503020204020204" pitchFamily="34" charset="-122"/>
                  <a:cs typeface="+mn-ea"/>
                  <a:sym typeface="+mn-lt"/>
                </a:rPr>
                <a:t>，但其成本仅是技术减排的 </a:t>
              </a:r>
              <a:r>
                <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20%</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a:t>
              </a:r>
              <a:endParaRPr lang="en-US" altLang="zh-CN"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endParaRPr>
            </a:p>
          </p:txBody>
        </p:sp>
        <p:pic>
          <p:nvPicPr>
            <p:cNvPr id="75" name="图片 74">
              <a:extLst>
                <a:ext uri="{FF2B5EF4-FFF2-40B4-BE49-F238E27FC236}">
                  <a16:creationId xmlns:a16="http://schemas.microsoft.com/office/drawing/2014/main" id="{326CF5FC-CB50-D20C-5712-43C4A07985B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223872" y="1601865"/>
              <a:ext cx="2201268" cy="3098445"/>
            </a:xfrm>
            <a:prstGeom prst="rect">
              <a:avLst/>
            </a:prstGeom>
            <a:ln>
              <a:solidFill>
                <a:schemeClr val="accent1"/>
              </a:solidFill>
            </a:ln>
            <a:effectLst>
              <a:outerShdw blurRad="50800" dist="38100" dir="2700000" algn="tl" rotWithShape="0">
                <a:prstClr val="black">
                  <a:alpha val="40000"/>
                </a:prstClr>
              </a:outerShdw>
            </a:effectLst>
          </p:spPr>
        </p:pic>
      </p:grpSp>
      <p:pic>
        <p:nvPicPr>
          <p:cNvPr id="3" name="图片 2">
            <a:extLst>
              <a:ext uri="{FF2B5EF4-FFF2-40B4-BE49-F238E27FC236}">
                <a16:creationId xmlns:a16="http://schemas.microsoft.com/office/drawing/2014/main" id="{93B49F6D-9A03-3061-FF9C-3483A1F68FA7}"/>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3092549295"/>
      </p:ext>
    </p:extLst>
  </p:cSld>
  <p:clrMapOvr>
    <a:masterClrMapping/>
  </p:clrMapOvr>
  <mc:AlternateContent xmlns:mc="http://schemas.openxmlformats.org/markup-compatibility/2006" xmlns:p14="http://schemas.microsoft.com/office/powerpoint/2010/main">
    <mc:Choice Requires="p14">
      <p:transition spd="slow" p14:dur="2000" advTm="11230"/>
    </mc:Choice>
    <mc:Fallback xmlns="">
      <p:transition spd="slow" advTm="1123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14502"/>
            <a:ext cx="12190730" cy="5188644"/>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54854"/>
            <a:ext cx="2747417"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研究现状调研</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Box 6">
            <a:extLst>
              <a:ext uri="{FF2B5EF4-FFF2-40B4-BE49-F238E27FC236}">
                <a16:creationId xmlns:a16="http://schemas.microsoft.com/office/drawing/2014/main" id="{DD9F24B4-FB4B-55D2-CDB4-1168A6648279}"/>
              </a:ext>
            </a:extLst>
          </p:cNvPr>
          <p:cNvSpPr txBox="1"/>
          <p:nvPr/>
        </p:nvSpPr>
        <p:spPr>
          <a:xfrm>
            <a:off x="2858035" y="1287821"/>
            <a:ext cx="6779614" cy="477054"/>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400" b="1">
                <a:latin typeface="微软雅黑" panose="020B0503020204020204" pitchFamily="34" charset="-122"/>
                <a:ea typeface="微软雅黑" panose="020B0503020204020204" pitchFamily="34" charset="-122"/>
                <a:cs typeface="+mn-ea"/>
                <a:sym typeface="+mn-lt"/>
              </a:rPr>
              <a:t>通过专家指导及在线检索，共调研文献</a:t>
            </a:r>
            <a:r>
              <a:rPr lang="en-US" altLang="zh-CN" sz="2800" b="1">
                <a:solidFill>
                  <a:srgbClr val="DD7105"/>
                </a:solidFill>
                <a:effectLst>
                  <a:outerShdw blurRad="38100" dist="25400" dir="2700000" algn="tl">
                    <a:srgbClr val="000000">
                      <a:alpha val="37000"/>
                    </a:srgbClr>
                  </a:outerShdw>
                </a:effectLst>
                <a:latin typeface="微软雅黑" panose="020B0503020204020204" pitchFamily="34" charset="-122"/>
                <a:ea typeface="微软雅黑" panose="020B0503020204020204" pitchFamily="34" charset="-122"/>
                <a:cs typeface="+mn-ea"/>
                <a:sym typeface="+mn-lt"/>
              </a:rPr>
              <a:t>6468</a:t>
            </a:r>
            <a:r>
              <a:rPr lang="zh-CN" altLang="en-US" sz="2400" b="1">
                <a:latin typeface="微软雅黑" panose="020B0503020204020204" pitchFamily="34" charset="-122"/>
                <a:ea typeface="微软雅黑" panose="020B0503020204020204" pitchFamily="34" charset="-122"/>
                <a:cs typeface="+mn-ea"/>
                <a:sym typeface="+mn-lt"/>
              </a:rPr>
              <a:t>篇</a:t>
            </a:r>
            <a:endParaRPr kumimoji="0" lang="zh-CN" altLang="en-US" sz="2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pic>
        <p:nvPicPr>
          <p:cNvPr id="16" name="图片 15">
            <a:extLst>
              <a:ext uri="{FF2B5EF4-FFF2-40B4-BE49-F238E27FC236}">
                <a16:creationId xmlns:a16="http://schemas.microsoft.com/office/drawing/2014/main" id="{962E10CB-2F08-997E-93EA-6F574731551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814" t="8857" r="8104" b="6844"/>
          <a:stretch/>
        </p:blipFill>
        <p:spPr>
          <a:xfrm>
            <a:off x="7693755" y="1697157"/>
            <a:ext cx="3785624" cy="3750819"/>
          </a:xfrm>
          <a:prstGeom prst="rect">
            <a:avLst/>
          </a:prstGeom>
        </p:spPr>
      </p:pic>
      <p:sp>
        <p:nvSpPr>
          <p:cNvPr id="20" name="TextBox 6">
            <a:extLst>
              <a:ext uri="{FF2B5EF4-FFF2-40B4-BE49-F238E27FC236}">
                <a16:creationId xmlns:a16="http://schemas.microsoft.com/office/drawing/2014/main" id="{61DEAC94-2822-4EE6-5531-D56AAD2B8EBA}"/>
              </a:ext>
            </a:extLst>
          </p:cNvPr>
          <p:cNvSpPr txBox="1"/>
          <p:nvPr/>
        </p:nvSpPr>
        <p:spPr>
          <a:xfrm>
            <a:off x="702857" y="5527158"/>
            <a:ext cx="11368761" cy="477054"/>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400" b="1">
                <a:latin typeface="微软雅黑" panose="020B0503020204020204" pitchFamily="34" charset="-122"/>
                <a:ea typeface="微软雅黑" panose="020B0503020204020204" pitchFamily="34" charset="-122"/>
                <a:cs typeface="+mn-ea"/>
                <a:sym typeface="+mn-lt"/>
              </a:rPr>
              <a:t>总结发现</a:t>
            </a:r>
            <a:r>
              <a:rPr kumimoji="0" lang="zh-CN" altLang="en-US" sz="24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以前的研究集中于树种特性的作用，</a:t>
            </a:r>
            <a:r>
              <a:rPr lang="zh-CN" altLang="en-US" sz="28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未涉及物种丰富度对固碳影响</a:t>
            </a:r>
            <a:endParaRPr lang="zh-CN" altLang="en-US" sz="2800" b="1" dirty="0">
              <a:solidFill>
                <a:srgbClr val="DD7105"/>
              </a:solidFill>
              <a:effectLst>
                <a:outerShdw blurRad="38100" dist="25400" dir="2700000" algn="tl">
                  <a:srgbClr val="000000">
                    <a:alpha val="37000"/>
                  </a:srgbClr>
                </a:outerShdw>
              </a:effectLst>
              <a:latin typeface="微软雅黑" panose="020B0503020204020204" pitchFamily="34" charset="-122"/>
              <a:sym typeface="+mn-lt"/>
            </a:endParaRPr>
          </a:p>
        </p:txBody>
      </p:sp>
      <p:grpSp>
        <p:nvGrpSpPr>
          <p:cNvPr id="32" name="组合 31">
            <a:extLst>
              <a:ext uri="{FF2B5EF4-FFF2-40B4-BE49-F238E27FC236}">
                <a16:creationId xmlns:a16="http://schemas.microsoft.com/office/drawing/2014/main" id="{84E6EECB-1EE6-EE1B-8627-EEB8E76C2735}"/>
              </a:ext>
            </a:extLst>
          </p:cNvPr>
          <p:cNvGrpSpPr/>
          <p:nvPr/>
        </p:nvGrpSpPr>
        <p:grpSpPr>
          <a:xfrm>
            <a:off x="781703" y="1894710"/>
            <a:ext cx="6270587" cy="3479334"/>
            <a:chOff x="765576" y="1971828"/>
            <a:chExt cx="6270587" cy="3479334"/>
          </a:xfrm>
        </p:grpSpPr>
        <p:pic>
          <p:nvPicPr>
            <p:cNvPr id="22" name="图片 21">
              <a:extLst>
                <a:ext uri="{FF2B5EF4-FFF2-40B4-BE49-F238E27FC236}">
                  <a16:creationId xmlns:a16="http://schemas.microsoft.com/office/drawing/2014/main" id="{CEACA28A-5333-FDBE-9B00-4CE9565E1CA7}"/>
                </a:ext>
              </a:extLst>
            </p:cNvPr>
            <p:cNvPicPr>
              <a:picLocks noChangeAspect="1"/>
            </p:cNvPicPr>
            <p:nvPr/>
          </p:nvPicPr>
          <p:blipFill>
            <a:blip r:embed="rId6"/>
            <a:stretch>
              <a:fillRect/>
            </a:stretch>
          </p:blipFill>
          <p:spPr>
            <a:xfrm>
              <a:off x="771109" y="1977653"/>
              <a:ext cx="3729280" cy="2249114"/>
            </a:xfrm>
            <a:prstGeom prst="rect">
              <a:avLst/>
            </a:prstGeom>
            <a:ln>
              <a:solidFill>
                <a:schemeClr val="accent1"/>
              </a:solidFill>
            </a:ln>
            <a:scene3d>
              <a:camera prst="perspectiveAbove"/>
              <a:lightRig rig="threePt" dir="t"/>
            </a:scene3d>
          </p:spPr>
        </p:pic>
        <p:pic>
          <p:nvPicPr>
            <p:cNvPr id="24" name="图片 23">
              <a:extLst>
                <a:ext uri="{FF2B5EF4-FFF2-40B4-BE49-F238E27FC236}">
                  <a16:creationId xmlns:a16="http://schemas.microsoft.com/office/drawing/2014/main" id="{E06D55D8-6675-1FE7-939D-A5CF4C599797}"/>
                </a:ext>
              </a:extLst>
            </p:cNvPr>
            <p:cNvPicPr>
              <a:picLocks noChangeAspect="1"/>
            </p:cNvPicPr>
            <p:nvPr/>
          </p:nvPicPr>
          <p:blipFill>
            <a:blip r:embed="rId7"/>
            <a:stretch>
              <a:fillRect/>
            </a:stretch>
          </p:blipFill>
          <p:spPr>
            <a:xfrm>
              <a:off x="1844030" y="1971828"/>
              <a:ext cx="2720553" cy="2249114"/>
            </a:xfrm>
            <a:prstGeom prst="rect">
              <a:avLst/>
            </a:prstGeom>
            <a:ln>
              <a:solidFill>
                <a:schemeClr val="accent1"/>
              </a:solidFill>
            </a:ln>
            <a:scene3d>
              <a:camera prst="perspectiveAbove"/>
              <a:lightRig rig="threePt" dir="t"/>
            </a:scene3d>
          </p:spPr>
        </p:pic>
        <p:pic>
          <p:nvPicPr>
            <p:cNvPr id="26" name="图片 25">
              <a:extLst>
                <a:ext uri="{FF2B5EF4-FFF2-40B4-BE49-F238E27FC236}">
                  <a16:creationId xmlns:a16="http://schemas.microsoft.com/office/drawing/2014/main" id="{93608F60-45B8-BD96-3CDB-C0E9E0510C8C}"/>
                </a:ext>
              </a:extLst>
            </p:cNvPr>
            <p:cNvPicPr>
              <a:picLocks noChangeAspect="1"/>
            </p:cNvPicPr>
            <p:nvPr/>
          </p:nvPicPr>
          <p:blipFill>
            <a:blip r:embed="rId8"/>
            <a:stretch>
              <a:fillRect/>
            </a:stretch>
          </p:blipFill>
          <p:spPr>
            <a:xfrm>
              <a:off x="2635749" y="1985881"/>
              <a:ext cx="4399144" cy="2237973"/>
            </a:xfrm>
            <a:prstGeom prst="rect">
              <a:avLst/>
            </a:prstGeom>
            <a:ln>
              <a:solidFill>
                <a:schemeClr val="accent1"/>
              </a:solidFill>
            </a:ln>
            <a:scene3d>
              <a:camera prst="perspectiveAbove"/>
              <a:lightRig rig="threePt" dir="t"/>
            </a:scene3d>
          </p:spPr>
        </p:pic>
        <p:pic>
          <p:nvPicPr>
            <p:cNvPr id="28" name="图片 27">
              <a:extLst>
                <a:ext uri="{FF2B5EF4-FFF2-40B4-BE49-F238E27FC236}">
                  <a16:creationId xmlns:a16="http://schemas.microsoft.com/office/drawing/2014/main" id="{CACAFA6D-629C-7D9B-9847-024EF32B7CF4}"/>
                </a:ext>
              </a:extLst>
            </p:cNvPr>
            <p:cNvPicPr>
              <a:picLocks noChangeAspect="1"/>
            </p:cNvPicPr>
            <p:nvPr/>
          </p:nvPicPr>
          <p:blipFill>
            <a:blip r:embed="rId9"/>
            <a:stretch>
              <a:fillRect/>
            </a:stretch>
          </p:blipFill>
          <p:spPr>
            <a:xfrm>
              <a:off x="765576" y="3498980"/>
              <a:ext cx="3656543" cy="1952182"/>
            </a:xfrm>
            <a:prstGeom prst="rect">
              <a:avLst/>
            </a:prstGeom>
            <a:ln>
              <a:solidFill>
                <a:schemeClr val="accent1"/>
              </a:solidFill>
            </a:ln>
            <a:scene3d>
              <a:camera prst="perspectiveAbove"/>
              <a:lightRig rig="threePt" dir="t"/>
            </a:scene3d>
          </p:spPr>
        </p:pic>
        <p:pic>
          <p:nvPicPr>
            <p:cNvPr id="30" name="图片 29">
              <a:extLst>
                <a:ext uri="{FF2B5EF4-FFF2-40B4-BE49-F238E27FC236}">
                  <a16:creationId xmlns:a16="http://schemas.microsoft.com/office/drawing/2014/main" id="{F5EBA6FA-F407-8AF1-9F02-460097E50490}"/>
                </a:ext>
              </a:extLst>
            </p:cNvPr>
            <p:cNvPicPr>
              <a:picLocks noChangeAspect="1"/>
            </p:cNvPicPr>
            <p:nvPr/>
          </p:nvPicPr>
          <p:blipFill>
            <a:blip r:embed="rId10"/>
            <a:stretch>
              <a:fillRect/>
            </a:stretch>
          </p:blipFill>
          <p:spPr>
            <a:xfrm>
              <a:off x="3590625" y="3463963"/>
              <a:ext cx="3445538" cy="1986347"/>
            </a:xfrm>
            <a:prstGeom prst="rect">
              <a:avLst/>
            </a:prstGeom>
            <a:ln>
              <a:solidFill>
                <a:schemeClr val="accent1"/>
              </a:solidFill>
            </a:ln>
            <a:scene3d>
              <a:camera prst="perspectiveAbove"/>
              <a:lightRig rig="threePt" dir="t"/>
            </a:scene3d>
          </p:spPr>
        </p:pic>
      </p:grpSp>
      <p:pic>
        <p:nvPicPr>
          <p:cNvPr id="3" name="图片 2">
            <a:extLst>
              <a:ext uri="{FF2B5EF4-FFF2-40B4-BE49-F238E27FC236}">
                <a16:creationId xmlns:a16="http://schemas.microsoft.com/office/drawing/2014/main" id="{6DF86404-AF6C-94A1-5C0A-5BAE7186355B}"/>
              </a:ext>
            </a:extLst>
          </p:cNvPr>
          <p:cNvPicPr>
            <a:picLocks noChangeAspect="1"/>
          </p:cNvPicPr>
          <p:nvPr/>
        </p:nvPicPr>
        <p:blipFill>
          <a:blip r:embed="rId11">
            <a:duotone>
              <a:schemeClr val="accent1">
                <a:shade val="45000"/>
                <a:satMod val="135000"/>
              </a:schemeClr>
              <a:prstClr val="white"/>
            </a:duotone>
            <a:extLst>
              <a:ext uri="{BEBA8EAE-BF5A-486C-A8C5-ECC9F3942E4B}">
                <a14:imgProps xmlns:a14="http://schemas.microsoft.com/office/drawing/2010/main">
                  <a14:imgLayer r:embed="rId12">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1701679752"/>
      </p:ext>
    </p:extLst>
  </p:cSld>
  <p:clrMapOvr>
    <a:masterClrMapping/>
  </p:clrMapOvr>
  <mc:AlternateContent xmlns:mc="http://schemas.openxmlformats.org/markup-compatibility/2006" xmlns:p14="http://schemas.microsoft.com/office/powerpoint/2010/main">
    <mc:Choice Requires="p14">
      <p:transition spd="slow" p14:dur="2000" advTm="10391"/>
    </mc:Choice>
    <mc:Fallback xmlns="">
      <p:transition spd="slow" advTm="1039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270" y="-22225"/>
            <a:ext cx="12193270" cy="6880860"/>
          </a:xfrm>
          <a:prstGeom prst="rect">
            <a:avLst/>
          </a:prstGeom>
          <a:solidFill>
            <a:srgbClr val="0F3027"/>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1270" y="828903"/>
            <a:ext cx="12190730" cy="5062514"/>
          </a:xfrm>
          <a:prstGeom prst="rect">
            <a:avLst/>
          </a:prstGeom>
          <a:solidFill>
            <a:schemeClr val="bg1"/>
          </a:solidFill>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a:p>
        </p:txBody>
      </p:sp>
      <p:sp>
        <p:nvSpPr>
          <p:cNvPr id="2" name="TextBox 7">
            <a:extLst>
              <a:ext uri="{FF2B5EF4-FFF2-40B4-BE49-F238E27FC236}">
                <a16:creationId xmlns:a16="http://schemas.microsoft.com/office/drawing/2014/main" id="{C9361A43-ED89-D3B2-BD9C-7D7FB85F56A0}"/>
              </a:ext>
            </a:extLst>
          </p:cNvPr>
          <p:cNvSpPr txBox="1"/>
          <p:nvPr/>
        </p:nvSpPr>
        <p:spPr>
          <a:xfrm>
            <a:off x="110618" y="854854"/>
            <a:ext cx="2029271" cy="496544"/>
          </a:xfrm>
          <a:prstGeom prst="rect">
            <a:avLst/>
          </a:prstGeom>
          <a:noFill/>
        </p:spPr>
        <p:txBody>
          <a:bodyPr wrap="none" lIns="65023" tIns="32511" rIns="65023" bIns="32511" rtlCol="0">
            <a:spAutoFit/>
          </a:bodyPr>
          <a:lstStyle/>
          <a:p>
            <a:pPr lvl="1" indent="-457200">
              <a:buFont typeface="Wingdings" panose="05000000000000000000" pitchFamily="2" charset="2"/>
              <a:buChar char="l"/>
            </a:pPr>
            <a:r>
              <a:rPr lang="zh-CN" altLang="en-US" sz="2800" b="1">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方案介绍</a:t>
            </a:r>
            <a:endParaRPr lang="zh-CN" altLang="en-US" sz="28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6">
            <a:extLst>
              <a:ext uri="{FF2B5EF4-FFF2-40B4-BE49-F238E27FC236}">
                <a16:creationId xmlns:a16="http://schemas.microsoft.com/office/drawing/2014/main" id="{B166AAB2-47E1-C6A6-D771-4F810ABBE876}"/>
              </a:ext>
            </a:extLst>
          </p:cNvPr>
          <p:cNvSpPr txBox="1"/>
          <p:nvPr/>
        </p:nvSpPr>
        <p:spPr>
          <a:xfrm>
            <a:off x="684876" y="2024730"/>
            <a:ext cx="11105965" cy="1596078"/>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000" b="1">
                <a:latin typeface="微软雅黑" panose="020B0503020204020204" pitchFamily="34" charset="-122"/>
                <a:ea typeface="微软雅黑" panose="020B0503020204020204" pitchFamily="34" charset="-122"/>
                <a:cs typeface="+mn-ea"/>
                <a:sym typeface="+mn-lt"/>
              </a:rPr>
              <a:t>       本方案由“乘风破浪”团队基于生物多样性与生态系统功能</a:t>
            </a:r>
            <a:r>
              <a:rPr lang="en-US" altLang="zh-CN" sz="2000" b="1">
                <a:latin typeface="微软雅黑" panose="020B0503020204020204" pitchFamily="34" charset="-122"/>
                <a:ea typeface="微软雅黑" panose="020B0503020204020204" pitchFamily="34" charset="-122"/>
                <a:cs typeface="+mn-ea"/>
                <a:sym typeface="+mn-lt"/>
              </a:rPr>
              <a:t>-</a:t>
            </a:r>
            <a:r>
              <a:rPr lang="zh-CN" altLang="en-US" sz="2000" b="1">
                <a:latin typeface="微软雅黑" panose="020B0503020204020204" pitchFamily="34" charset="-122"/>
                <a:ea typeface="微软雅黑" panose="020B0503020204020204" pitchFamily="34" charset="-122"/>
                <a:cs typeface="+mn-ea"/>
                <a:sym typeface="+mn-lt"/>
              </a:rPr>
              <a:t>中国（</a:t>
            </a:r>
            <a:r>
              <a:rPr lang="en-US" altLang="zh-CN" sz="2000" b="1">
                <a:latin typeface="微软雅黑" panose="020B0503020204020204" pitchFamily="34" charset="-122"/>
                <a:ea typeface="微软雅黑" panose="020B0503020204020204" pitchFamily="34" charset="-122"/>
                <a:cs typeface="+mn-ea"/>
                <a:sym typeface="+mn-lt"/>
              </a:rPr>
              <a:t> BEF</a:t>
            </a:r>
            <a:r>
              <a:rPr lang="zh-CN" altLang="en-US" sz="2000" b="1">
                <a:latin typeface="微软雅黑" panose="020B0503020204020204" pitchFamily="34" charset="-122"/>
                <a:ea typeface="微软雅黑" panose="020B0503020204020204" pitchFamily="34" charset="-122"/>
                <a:cs typeface="+mn-ea"/>
                <a:sym typeface="+mn-lt"/>
              </a:rPr>
              <a:t>，</a:t>
            </a:r>
            <a:r>
              <a:rPr lang="en-US" altLang="zh-CN" sz="2000" b="1">
                <a:latin typeface="微软雅黑" panose="020B0503020204020204" pitchFamily="34" charset="-122"/>
                <a:ea typeface="微软雅黑" panose="020B0503020204020204" pitchFamily="34" charset="-122"/>
                <a:cs typeface="+mn-ea"/>
                <a:sym typeface="+mn-lt"/>
              </a:rPr>
              <a:t>Biodiversity–Ecosystem Functioning Experiment</a:t>
            </a:r>
            <a:r>
              <a:rPr lang="zh-CN" altLang="en-US" sz="2000" b="1">
                <a:latin typeface="微软雅黑" panose="020B0503020204020204" pitchFamily="34" charset="-122"/>
                <a:ea typeface="微软雅黑" panose="020B0503020204020204" pitchFamily="34" charset="-122"/>
                <a:cs typeface="+mn-ea"/>
                <a:sym typeface="+mn-lt"/>
              </a:rPr>
              <a:t>）实验平台制定，通过增加</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物种多样性</a:t>
            </a:r>
            <a:r>
              <a:rPr lang="zh-CN" altLang="en-US" sz="2000" b="1">
                <a:latin typeface="微软雅黑" panose="020B0503020204020204" pitchFamily="34" charset="-122"/>
                <a:ea typeface="微软雅黑" panose="020B0503020204020204" pitchFamily="34" charset="-122"/>
                <a:cs typeface="+mn-ea"/>
                <a:sym typeface="+mn-lt"/>
              </a:rPr>
              <a:t>，影响种间相互作用，以保持</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自然碳汇</a:t>
            </a:r>
            <a:r>
              <a:rPr lang="zh-CN" altLang="en-US" sz="2000" b="1">
                <a:latin typeface="微软雅黑" panose="020B0503020204020204" pitchFamily="34" charset="-122"/>
                <a:ea typeface="微软雅黑" panose="020B0503020204020204" pitchFamily="34" charset="-122"/>
                <a:cs typeface="+mn-ea"/>
                <a:sym typeface="+mn-lt"/>
              </a:rPr>
              <a:t>的方式，达到固碳增汇的目的。特别地，团队</a:t>
            </a:r>
            <a:r>
              <a:rPr lang="zh-CN" altLang="en-US" sz="2400" b="1">
                <a:solidFill>
                  <a:srgbClr val="DD7105"/>
                </a:solidFill>
                <a:effectLst>
                  <a:outerShdw blurRad="38100" dist="25400" dir="2700000" algn="tl">
                    <a:srgbClr val="000000">
                      <a:alpha val="37000"/>
                    </a:srgbClr>
                  </a:outerShdw>
                </a:effectLst>
                <a:latin typeface="微软雅黑" panose="020B0503020204020204" pitchFamily="34" charset="-122"/>
                <a:sym typeface="+mn-lt"/>
              </a:rPr>
              <a:t>首创性</a:t>
            </a:r>
            <a:r>
              <a:rPr lang="zh-CN" altLang="en-US" sz="2000" b="1">
                <a:latin typeface="微软雅黑" panose="020B0503020204020204" pitchFamily="34" charset="-122"/>
                <a:ea typeface="微软雅黑" panose="020B0503020204020204" pitchFamily="34" charset="-122"/>
                <a:cs typeface="+mn-ea"/>
                <a:sym typeface="+mn-lt"/>
              </a:rPr>
              <a:t>地以白蚁为载体，关注多营养级互作对木质残体碳含量的影响，为实现双碳目标提供新思路。</a:t>
            </a:r>
            <a:endParaRPr kumimoji="0" lang="en-US" altLang="zh-CN" sz="20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TextBox 6">
            <a:extLst>
              <a:ext uri="{FF2B5EF4-FFF2-40B4-BE49-F238E27FC236}">
                <a16:creationId xmlns:a16="http://schemas.microsoft.com/office/drawing/2014/main" id="{DD9F24B4-FB4B-55D2-CDB4-1168A6648279}"/>
              </a:ext>
            </a:extLst>
          </p:cNvPr>
          <p:cNvSpPr txBox="1"/>
          <p:nvPr/>
        </p:nvSpPr>
        <p:spPr>
          <a:xfrm>
            <a:off x="818158" y="1431610"/>
            <a:ext cx="10551873" cy="454099"/>
          </a:xfrm>
          <a:prstGeom prst="rect">
            <a:avLst/>
          </a:prstGeom>
          <a:noFill/>
        </p:spPr>
        <p:txBody>
          <a:bodyPr wrap="square" rtlCol="0">
            <a:spAutoFit/>
          </a:bodyPr>
          <a:lstStyle/>
          <a:p>
            <a:pPr marL="0" marR="0" lvl="0" indent="0" algn="l" defTabSz="1219200" rtl="0" eaLnBrk="1" fontAlgn="auto" latinLnBrk="0" hangingPunct="1">
              <a:lnSpc>
                <a:spcPts val="3000"/>
              </a:lnSpc>
              <a:spcBef>
                <a:spcPts val="0"/>
              </a:spcBef>
              <a:spcAft>
                <a:spcPts val="0"/>
              </a:spcAft>
              <a:buClrTx/>
              <a:buSzTx/>
              <a:buFontTx/>
              <a:buNone/>
              <a:defRPr/>
            </a:pPr>
            <a:r>
              <a:rPr lang="zh-CN" altLang="en-US" sz="2400" b="1">
                <a:latin typeface="微软雅黑" panose="020B0503020204020204" pitchFamily="34" charset="-122"/>
                <a:ea typeface="微软雅黑" panose="020B0503020204020204" pitchFamily="34" charset="-122"/>
                <a:cs typeface="+mn-ea"/>
                <a:sym typeface="+mn-lt"/>
              </a:rPr>
              <a:t> ”微气候大作用</a:t>
            </a:r>
            <a:r>
              <a:rPr lang="en-US" altLang="zh-CN" sz="2400" b="1">
                <a:latin typeface="微软雅黑" panose="020B0503020204020204" pitchFamily="34" charset="-122"/>
                <a:ea typeface="微软雅黑" panose="020B0503020204020204" pitchFamily="34" charset="-122"/>
                <a:cs typeface="+mn-ea"/>
                <a:sym typeface="+mn-lt"/>
              </a:rPr>
              <a:t>——</a:t>
            </a:r>
            <a:r>
              <a:rPr lang="zh-CN" altLang="en-US" sz="2400" b="1">
                <a:latin typeface="微软雅黑" panose="020B0503020204020204" pitchFamily="34" charset="-122"/>
                <a:ea typeface="微软雅黑" panose="020B0503020204020204" pitchFamily="34" charset="-122"/>
                <a:cs typeface="+mn-ea"/>
                <a:sym typeface="+mn-lt"/>
              </a:rPr>
              <a:t>一种基于 </a:t>
            </a:r>
            <a:r>
              <a:rPr lang="en-US" altLang="zh-CN" sz="2400" b="1">
                <a:latin typeface="微软雅黑" panose="020B0503020204020204" pitchFamily="34" charset="-122"/>
                <a:ea typeface="微软雅黑" panose="020B0503020204020204" pitchFamily="34" charset="-122"/>
                <a:cs typeface="+mn-ea"/>
                <a:sym typeface="+mn-lt"/>
              </a:rPr>
              <a:t>BEF-</a:t>
            </a:r>
            <a:r>
              <a:rPr lang="zh-CN" altLang="en-US" sz="2400" b="1">
                <a:latin typeface="微软雅黑" panose="020B0503020204020204" pitchFamily="34" charset="-122"/>
                <a:ea typeface="微软雅黑" panose="020B0503020204020204" pitchFamily="34" charset="-122"/>
                <a:cs typeface="+mn-ea"/>
                <a:sym typeface="+mn-lt"/>
              </a:rPr>
              <a:t>中国固碳增汇的新方案“应运而生</a:t>
            </a:r>
            <a:endParaRPr kumimoji="0" lang="zh-CN" altLang="en-US" sz="2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E9439199-8FBA-4595-6F42-4DB8ED264709}"/>
              </a:ext>
            </a:extLst>
          </p:cNvPr>
          <p:cNvPicPr>
            <a:picLocks noChangeAspect="1"/>
          </p:cNvPicPr>
          <p:nvPr/>
        </p:nvPicPr>
        <p:blipFill>
          <a:blip r:embed="rId5"/>
          <a:stretch>
            <a:fillRect/>
          </a:stretch>
        </p:blipFill>
        <p:spPr>
          <a:xfrm>
            <a:off x="1261427" y="3993517"/>
            <a:ext cx="3927475" cy="2003161"/>
          </a:xfrm>
          <a:prstGeom prst="rect">
            <a:avLst/>
          </a:prstGeom>
          <a:effectLst>
            <a:outerShdw blurRad="50800" dist="38100" dir="8100000" algn="tr" rotWithShape="0">
              <a:prstClr val="black">
                <a:alpha val="40000"/>
              </a:prstClr>
            </a:outerShdw>
            <a:reflection blurRad="6350" stA="30000" endPos="55500" dist="101600" dir="5400000" sy="-100000" algn="bl" rotWithShape="0"/>
          </a:effectLst>
        </p:spPr>
      </p:pic>
      <p:grpSp>
        <p:nvGrpSpPr>
          <p:cNvPr id="18" name="组合 17">
            <a:extLst>
              <a:ext uri="{FF2B5EF4-FFF2-40B4-BE49-F238E27FC236}">
                <a16:creationId xmlns:a16="http://schemas.microsoft.com/office/drawing/2014/main" id="{59104C41-A3DB-29BB-44D3-4FE37DEB1088}"/>
              </a:ext>
            </a:extLst>
          </p:cNvPr>
          <p:cNvGrpSpPr/>
          <p:nvPr/>
        </p:nvGrpSpPr>
        <p:grpSpPr>
          <a:xfrm>
            <a:off x="6094095" y="3963523"/>
            <a:ext cx="5696746" cy="2037782"/>
            <a:chOff x="5840807" y="4125567"/>
            <a:chExt cx="5696746" cy="1971673"/>
          </a:xfrm>
          <a:effectLst>
            <a:outerShdw blurRad="50800" dist="38100" dir="2700000" algn="tl" rotWithShape="0">
              <a:prstClr val="black">
                <a:alpha val="40000"/>
              </a:prstClr>
            </a:outerShdw>
            <a:reflection blurRad="6350" stA="50000" endA="300" endPos="55500" dist="101600" dir="5400000" sy="-100000" algn="bl" rotWithShape="0"/>
          </a:effectLst>
        </p:grpSpPr>
        <p:pic>
          <p:nvPicPr>
            <p:cNvPr id="15" name="图片 14">
              <a:extLst>
                <a:ext uri="{FF2B5EF4-FFF2-40B4-BE49-F238E27FC236}">
                  <a16:creationId xmlns:a16="http://schemas.microsoft.com/office/drawing/2014/main" id="{2A470E4D-F862-E049-4CC3-C4DCAE5422AD}"/>
                </a:ext>
              </a:extLst>
            </p:cNvPr>
            <p:cNvPicPr>
              <a:picLocks noChangeAspect="1"/>
            </p:cNvPicPr>
            <p:nvPr/>
          </p:nvPicPr>
          <p:blipFill>
            <a:blip r:embed="rId6"/>
            <a:stretch>
              <a:fillRect/>
            </a:stretch>
          </p:blipFill>
          <p:spPr>
            <a:xfrm>
              <a:off x="5840807" y="4134816"/>
              <a:ext cx="2848373" cy="1962424"/>
            </a:xfrm>
            <a:prstGeom prst="rect">
              <a:avLst/>
            </a:prstGeom>
          </p:spPr>
        </p:pic>
        <p:pic>
          <p:nvPicPr>
            <p:cNvPr id="17" name="图片 16">
              <a:extLst>
                <a:ext uri="{FF2B5EF4-FFF2-40B4-BE49-F238E27FC236}">
                  <a16:creationId xmlns:a16="http://schemas.microsoft.com/office/drawing/2014/main" id="{4FB72850-14FD-2DFD-F55A-28D37E725AAE}"/>
                </a:ext>
              </a:extLst>
            </p:cNvPr>
            <p:cNvPicPr>
              <a:picLocks noChangeAspect="1"/>
            </p:cNvPicPr>
            <p:nvPr/>
          </p:nvPicPr>
          <p:blipFill>
            <a:blip r:embed="rId7"/>
            <a:stretch>
              <a:fillRect/>
            </a:stretch>
          </p:blipFill>
          <p:spPr>
            <a:xfrm>
              <a:off x="8689180" y="4125567"/>
              <a:ext cx="2848373" cy="1962424"/>
            </a:xfrm>
            <a:prstGeom prst="rect">
              <a:avLst/>
            </a:prstGeom>
          </p:spPr>
        </p:pic>
      </p:grpSp>
      <p:sp>
        <p:nvSpPr>
          <p:cNvPr id="11" name="TextBox 6">
            <a:extLst>
              <a:ext uri="{FF2B5EF4-FFF2-40B4-BE49-F238E27FC236}">
                <a16:creationId xmlns:a16="http://schemas.microsoft.com/office/drawing/2014/main" id="{4DBAFEAD-DB71-38D2-1408-00D8AA8CCB56}"/>
              </a:ext>
            </a:extLst>
          </p:cNvPr>
          <p:cNvSpPr txBox="1"/>
          <p:nvPr/>
        </p:nvSpPr>
        <p:spPr>
          <a:xfrm>
            <a:off x="10155991" y="5963567"/>
            <a:ext cx="1834160" cy="375103"/>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en-US" altLang="zh-CN" sz="1400">
                <a:solidFill>
                  <a:schemeClr val="bg1">
                    <a:lumMod val="95000"/>
                  </a:schemeClr>
                </a:solidFill>
                <a:sym typeface="+mn-lt"/>
              </a:rPr>
              <a:t>——</a:t>
            </a:r>
            <a:r>
              <a:rPr lang="zh-CN" altLang="en-US" sz="1400">
                <a:solidFill>
                  <a:schemeClr val="bg1">
                    <a:lumMod val="95000"/>
                  </a:schemeClr>
                </a:solidFill>
                <a:sym typeface="+mn-lt"/>
              </a:rPr>
              <a:t>实验平台实景</a:t>
            </a:r>
            <a:endParaRPr lang="zh-CN" altLang="en-US" sz="1400" dirty="0">
              <a:solidFill>
                <a:schemeClr val="bg1">
                  <a:lumMod val="95000"/>
                </a:schemeClr>
              </a:solidFill>
              <a:sym typeface="+mn-lt"/>
            </a:endParaRPr>
          </a:p>
        </p:txBody>
      </p:sp>
      <p:sp>
        <p:nvSpPr>
          <p:cNvPr id="19" name="TextBox 6">
            <a:extLst>
              <a:ext uri="{FF2B5EF4-FFF2-40B4-BE49-F238E27FC236}">
                <a16:creationId xmlns:a16="http://schemas.microsoft.com/office/drawing/2014/main" id="{5506F278-7A98-747B-61C7-61B6AF60FA97}"/>
              </a:ext>
            </a:extLst>
          </p:cNvPr>
          <p:cNvSpPr txBox="1"/>
          <p:nvPr/>
        </p:nvSpPr>
        <p:spPr>
          <a:xfrm>
            <a:off x="3653174" y="5997397"/>
            <a:ext cx="1834160" cy="375103"/>
          </a:xfrm>
          <a:prstGeom prst="rect">
            <a:avLst/>
          </a:prstGeom>
          <a:noFill/>
        </p:spPr>
        <p:txBody>
          <a:bodyPr wrap="square">
            <a:spAutoFit/>
          </a:bodyPr>
          <a:lstStyle>
            <a:defPPr>
              <a:defRPr lang="zh-CN"/>
            </a:defPPr>
            <a:lvl1pPr algn="ctr">
              <a:defRPr sz="1600" b="1">
                <a:gradFill flip="none" rotWithShape="1">
                  <a:gsLst>
                    <a:gs pos="34480">
                      <a:srgbClr val="50EFFE"/>
                    </a:gs>
                    <a:gs pos="28000">
                      <a:srgbClr val="3FEDFE"/>
                    </a:gs>
                    <a:gs pos="100000">
                      <a:schemeClr val="bg1"/>
                    </a:gs>
                  </a:gsLst>
                  <a:lin ang="18900000" scaled="1"/>
                  <a:tileRect/>
                </a:gradFill>
                <a:effectLst>
                  <a:outerShdw blurRad="38100" dist="25400" dir="2700000" algn="tl">
                    <a:srgbClr val="000000">
                      <a:alpha val="37000"/>
                    </a:srgbClr>
                  </a:outerShdw>
                </a:effectLst>
                <a:latin typeface="微软雅黑" panose="020B0503020204020204"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50000"/>
              </a:lnSpc>
            </a:pPr>
            <a:r>
              <a:rPr lang="en-US" altLang="zh-CN" sz="1400">
                <a:solidFill>
                  <a:schemeClr val="bg1">
                    <a:lumMod val="95000"/>
                  </a:schemeClr>
                </a:solidFill>
                <a:sym typeface="+mn-lt"/>
              </a:rPr>
              <a:t>——</a:t>
            </a:r>
            <a:r>
              <a:rPr lang="zh-CN" altLang="en-US" sz="1400">
                <a:solidFill>
                  <a:schemeClr val="bg1">
                    <a:lumMod val="95000"/>
                  </a:schemeClr>
                </a:solidFill>
                <a:sym typeface="+mn-lt"/>
              </a:rPr>
              <a:t>实验项目官网</a:t>
            </a:r>
            <a:endParaRPr lang="zh-CN" altLang="en-US" sz="1400" dirty="0">
              <a:solidFill>
                <a:schemeClr val="bg1">
                  <a:lumMod val="95000"/>
                </a:schemeClr>
              </a:solidFill>
              <a:sym typeface="+mn-lt"/>
            </a:endParaRPr>
          </a:p>
        </p:txBody>
      </p:sp>
      <p:pic>
        <p:nvPicPr>
          <p:cNvPr id="3" name="图片 2">
            <a:extLst>
              <a:ext uri="{FF2B5EF4-FFF2-40B4-BE49-F238E27FC236}">
                <a16:creationId xmlns:a16="http://schemas.microsoft.com/office/drawing/2014/main" id="{20639CA6-D8A9-D689-1065-3ED716B79726}"/>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artisticPaintStrokes/>
                    </a14:imgEffect>
                  </a14:imgLayer>
                </a14:imgProps>
              </a:ext>
              <a:ext uri="{28A0092B-C50C-407E-A947-70E740481C1C}">
                <a14:useLocalDpi xmlns:a14="http://schemas.microsoft.com/office/drawing/2010/main" val="0"/>
              </a:ext>
            </a:extLst>
          </a:blip>
          <a:srcRect t="1040" b="14238"/>
          <a:stretch/>
        </p:blipFill>
        <p:spPr>
          <a:xfrm>
            <a:off x="9127570" y="-91509"/>
            <a:ext cx="3062525" cy="905233"/>
          </a:xfrm>
          <a:prstGeom prst="rect">
            <a:avLst/>
          </a:prstGeom>
        </p:spPr>
      </p:pic>
    </p:spTree>
    <p:custDataLst>
      <p:tags r:id="rId1"/>
    </p:custDataLst>
    <p:extLst>
      <p:ext uri="{BB962C8B-B14F-4D97-AF65-F5344CB8AC3E}">
        <p14:creationId xmlns:p14="http://schemas.microsoft.com/office/powerpoint/2010/main" val="201058061"/>
      </p:ext>
    </p:extLst>
  </p:cSld>
  <p:clrMapOvr>
    <a:masterClrMapping/>
  </p:clrMapOvr>
  <mc:AlternateContent xmlns:mc="http://schemas.openxmlformats.org/markup-compatibility/2006" xmlns:p14="http://schemas.microsoft.com/office/powerpoint/2010/main">
    <mc:Choice Requires="p14">
      <p:transition spd="slow" p14:dur="2000" advTm="24123"/>
    </mc:Choice>
    <mc:Fallback xmlns="">
      <p:transition spd="slow" advTm="2412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4dc54e13-ba7f-4d64-97aa-64977377f217"/>
  <p:tag name="COMMONDATA" val="eyJoZGlkIjoiMjE3YzZhNzRmYTIyYmYxMDM3MzZlYTA2YTJiOGE1N2Y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 name="KSO_WM_SLIDE_BACKGROUND_TYPE" val="bottomTop"/>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7*i*4"/>
  <p:tag name="KSO_WM_UNIT_LAYERLEVEL" val="1"/>
  <p:tag name="KSO_WM_TAG_VERSION" val="1.0"/>
  <p:tag name="KSO_WM_BEAUTIFY_FLAG" val="#wm#"/>
  <p:tag name="KSO_WM_SLIDE_BACKGROUND_TYPE" val="navigation"/>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_INDEX" val="3"/>
  <p:tag name="KSO_WM_UNIT_PRESET_TEXT_LEN" val="17"/>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custom20176295_1*a*1"/>
  <p:tag name="KSO_WM_TEMPLATE_CATEGORY" val="custom"/>
  <p:tag name="KSO_WM_TEMPLATE_INDEX" val="2017629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27.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28.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29.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31.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32.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34.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35.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36.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37.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38.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39.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41.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42.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43.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44.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45.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46.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47.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48.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49.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THUMBS_INDEX" val="1、4、6、12、13、19、20、26、30、34、36、"/>
  <p:tag name="KSO_WM_SLIDE_ID" val="custom20176295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6295"/>
  <p:tag name="KSO_WM_SLIDE_LAYOUT" val="a_b"/>
  <p:tag name="KSO_WM_SLIDE_LAYOUT_CNT" val="1_1"/>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_INDEX" val="3"/>
  <p:tag name="KSO_WM_UNIT_PRESET_TEXT_LEN" val="17"/>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custom20176295_1*a*1"/>
  <p:tag name="KSO_WM_TEMPLATE_CATEGORY" val="custom"/>
  <p:tag name="KSO_WM_TEMPLATE_INDEX" val="20176295"/>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_INDEX" val="3"/>
  <p:tag name="KSO_WM_UNIT_PRESET_TEXT_LEN" val="17"/>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custom20176295_1*a*1"/>
  <p:tag name="KSO_WM_TEMPLATE_CATEGORY" val="custom"/>
  <p:tag name="KSO_WM_TEMPLATE_INDEX" val="20176295"/>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6295"/>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6295"/>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SLIDE_BACKGROUND_TYPE" val="general"/>
</p:tagLst>
</file>

<file path=ppt/tags/tag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xml><?xml version="1.0" encoding="utf-8"?>
<p:tagLst xmlns:a="http://schemas.openxmlformats.org/drawingml/2006/main" xmlns:r="http://schemas.openxmlformats.org/officeDocument/2006/relationships" xmlns:p="http://schemas.openxmlformats.org/presentationml/2006/main">
  <p:tag name="KSO_WM_COMBINE_RELATE_SLIDE_ID" val="background30174443_1"/>
  <p:tag name="KSO_WM_TEMPLATE_SUBCATEGORY" val="combine"/>
  <p:tag name="KSO_WM_TEMPLATE_THUMBS_INDEX" val="1、4、6、12、13、19、20、26、30、34、36"/>
  <p:tag name="KSO_WM_TAG_VERSION" val="1.0"/>
  <p:tag name="KSO_WM_BEAUTIFY_FLAG" val="#wm#"/>
  <p:tag name="KSO_WM_TEMPLATE_CATEGORY" val="custom"/>
  <p:tag name="KSO_WM_TEMPLATE_INDEX" val="20176295"/>
  <p:tag name="KSO_WM_TEMPLATE_MASTER_TYPE" val="1"/>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 name="KSO_WM_SLIDE_BACKGROUND_TYPE" val="leftRight"/>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 name="KSO_WM_SLIDE_BACKGROUND_TYPE" val="leftRight"/>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35">
      <a:dk1>
        <a:sysClr val="windowText" lastClr="000000"/>
      </a:dk1>
      <a:lt1>
        <a:sysClr val="window" lastClr="FFFFFF"/>
      </a:lt1>
      <a:dk2>
        <a:srgbClr val="BDD5AD"/>
      </a:dk2>
      <a:lt2>
        <a:srgbClr val="DDEBDA"/>
      </a:lt2>
      <a:accent1>
        <a:srgbClr val="81BC59"/>
      </a:accent1>
      <a:accent2>
        <a:srgbClr val="74B28D"/>
      </a:accent2>
      <a:accent3>
        <a:srgbClr val="64A8B2"/>
      </a:accent3>
      <a:accent4>
        <a:srgbClr val="417891"/>
      </a:accent4>
      <a:accent5>
        <a:srgbClr val="417891"/>
      </a:accent5>
      <a:accent6>
        <a:srgbClr val="255063"/>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3205</TotalTime>
  <Words>2622</Words>
  <Application>Microsoft Office PowerPoint</Application>
  <PresentationFormat>宽屏</PresentationFormat>
  <Paragraphs>235</Paragraphs>
  <Slides>26</Slides>
  <Notes>26</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26</vt:i4>
      </vt:variant>
    </vt:vector>
  </HeadingPairs>
  <TitlesOfParts>
    <vt:vector size="40" baseType="lpstr">
      <vt:lpstr>仿宋_GB2312</vt:lpstr>
      <vt:lpstr>Wingdings</vt:lpstr>
      <vt:lpstr>Calibri</vt:lpstr>
      <vt:lpstr>Calibri Light</vt:lpstr>
      <vt:lpstr>汉仪锐智</vt:lpstr>
      <vt:lpstr>微软雅黑</vt:lpstr>
      <vt:lpstr>等线</vt:lpstr>
      <vt:lpstr>华光粗黑_CNKI</vt:lpstr>
      <vt:lpstr>华文隶书</vt:lpstr>
      <vt:lpstr>Arial</vt:lpstr>
      <vt:lpstr>UKIJ Qolyazma</vt:lpstr>
      <vt:lpstr>Montserrat Extra Bold</vt:lpstr>
      <vt:lpstr>Office 主题</vt:lpstr>
      <vt:lpstr>1_Office 主题​​</vt:lpstr>
      <vt:lpstr> 第三届“创青春”中国青年碳中和创新创业大赛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为耕者谋利，为食者造福！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Ricky</dc:creator>
  <cp:lastModifiedBy>茜 刘</cp:lastModifiedBy>
  <cp:revision>798</cp:revision>
  <dcterms:created xsi:type="dcterms:W3CDTF">2023-09-22T02:59:00Z</dcterms:created>
  <dcterms:modified xsi:type="dcterms:W3CDTF">2025-06-05T03:00:53Z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3CADA064B86F49CEB808158AF596E0E1_13</vt:lpwstr>
  </property>
</Properties>
</file>